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95" r:id="rId3"/>
    <p:sldId id="257" r:id="rId4"/>
    <p:sldId id="258" r:id="rId5"/>
    <p:sldId id="280" r:id="rId6"/>
    <p:sldId id="267" r:id="rId7"/>
    <p:sldId id="282" r:id="rId8"/>
    <p:sldId id="283" r:id="rId9"/>
    <p:sldId id="284" r:id="rId10"/>
    <p:sldId id="285" r:id="rId11"/>
    <p:sldId id="265" r:id="rId12"/>
    <p:sldId id="287" r:id="rId13"/>
    <p:sldId id="291" r:id="rId14"/>
    <p:sldId id="292" r:id="rId15"/>
    <p:sldId id="293" r:id="rId16"/>
    <p:sldId id="294" r:id="rId17"/>
    <p:sldId id="296" r:id="rId18"/>
    <p:sldId id="29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0" autoAdjust="0"/>
    <p:restoredTop sz="94660"/>
  </p:normalViewPr>
  <p:slideViewPr>
    <p:cSldViewPr snapToGrid="0">
      <p:cViewPr varScale="1">
        <p:scale>
          <a:sx n="93" d="100"/>
          <a:sy n="93" d="100"/>
        </p:scale>
        <p:origin x="92" y="13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A40832-C85E-418F-83DA-7659C561A29F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AEDC0C-E7D8-4057-8DF8-74E24F427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732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Both introduce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AEDC0C-E7D8-4057-8DF8-74E24F42712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757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Mastering number,, handwriting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AEDC0C-E7D8-4057-8DF8-74E24F42712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5902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6FB793-1A87-4D7B-B36A-47BD0827E56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224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ideas and confidence in writing are just as important as spelling accuracy</a:t>
            </a:r>
            <a:r>
              <a:rPr lang="en-GB" dirty="0"/>
              <a:t>. – taught through English lessons, handwriting sessions, spellings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AEDC0C-E7D8-4057-8DF8-74E24F42712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553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Concrete – pictorial – abstract</a:t>
            </a:r>
          </a:p>
          <a:p>
            <a:r>
              <a:rPr lang="en-GB" dirty="0"/>
              <a:t>Children need to be able to explain their thinking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5AEDC0C-E7D8-4057-8DF8-74E24F42712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21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DEC014E-32E8-BC91-190E-85B3C74C9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8000" y="4822842"/>
            <a:ext cx="4206240" cy="138074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Footer Placeholder 12">
            <a:extLst>
              <a:ext uri="{FF2B5EF4-FFF2-40B4-BE49-F238E27FC236}">
                <a16:creationId xmlns:a16="http://schemas.microsoft.com/office/drawing/2014/main" id="{B2603722-CE80-C718-39E9-BB79F1F68C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884C280F-E753-FE97-A722-F86168AC97B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17A08-C834-F239-A3DF-2D1295F0AE4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7E80C6A5-61FE-078D-49D9-31BD1294014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384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E6C4595-90D4-94E6-CEBA-82807457D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20" y="1658679"/>
            <a:ext cx="10780776" cy="4925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82172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5218032"/>
            <a:ext cx="10972800" cy="786384"/>
          </a:xfrm>
        </p:spPr>
        <p:txBody>
          <a:bodyPr anchor="b">
            <a:norm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5972629"/>
            <a:ext cx="10972800" cy="480373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986425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88BD73-E6AB-68A9-F41B-313E0C44777C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396119" y="5787191"/>
            <a:ext cx="15034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AA6162-61A3-2C41-311C-F407FC4B4DA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DABF624-39B6-C7A2-98E7-26593626B4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498994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6B102F-64E7-9387-1F8F-DB4AC825773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6667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CE84C31D-CC85-27E5-FD9F-627C926D5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78608"/>
            <a:ext cx="7879335" cy="3592629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10B934F-7AD0-6CA4-BC4D-9CC30854B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1714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FF6486-38AE-54F6-E2F3-8B944C3F1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341BD916-71AE-106E-105D-01655950FC4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987800" y="368300"/>
            <a:ext cx="7375525" cy="1014413"/>
          </a:xfrm>
        </p:spPr>
        <p:txBody>
          <a:bodyPr anchor="ctr">
            <a:normAutofit/>
          </a:bodyPr>
          <a:lstStyle>
            <a:lvl1pPr algn="r">
              <a:defRPr sz="20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D0054-227E-4953-9BB1-7141F9024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42E0F1-15E9-E241-9959-A6D46B69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1267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842852-3CDE-22AD-D5F0-AAF8279A0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9536"/>
            <a:ext cx="9546336" cy="3675885"/>
          </a:xfrm>
        </p:spPr>
        <p:txBody>
          <a:bodyPr anchor="t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4D523C5-E38D-F0DE-48C0-B6B8404B6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4" y="514350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55247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C4EF7E11-76D4-64FA-465B-165405450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5947" y="1296083"/>
            <a:ext cx="4353325" cy="4265835"/>
          </a:xfrm>
          <a:custGeom>
            <a:avLst/>
            <a:gdLst>
              <a:gd name="connsiteX0" fmla="*/ 2176663 w 4353325"/>
              <a:gd name="connsiteY0" fmla="*/ 0 h 4265835"/>
              <a:gd name="connsiteX1" fmla="*/ 4353325 w 4353325"/>
              <a:gd name="connsiteY1" fmla="*/ 2176662 h 4265835"/>
              <a:gd name="connsiteX2" fmla="*/ 4353325 w 4353325"/>
              <a:gd name="connsiteY2" fmla="*/ 2712923 h 4265835"/>
              <a:gd name="connsiteX3" fmla="*/ 4353325 w 4353325"/>
              <a:gd name="connsiteY3" fmla="*/ 3733873 h 4265835"/>
              <a:gd name="connsiteX4" fmla="*/ 4353325 w 4353325"/>
              <a:gd name="connsiteY4" fmla="*/ 4265835 h 4265835"/>
              <a:gd name="connsiteX5" fmla="*/ 0 w 4353325"/>
              <a:gd name="connsiteY5" fmla="*/ 4265835 h 4265835"/>
              <a:gd name="connsiteX6" fmla="*/ 0 w 4353325"/>
              <a:gd name="connsiteY6" fmla="*/ 3733873 h 4265835"/>
              <a:gd name="connsiteX7" fmla="*/ 0 w 4353325"/>
              <a:gd name="connsiteY7" fmla="*/ 2712923 h 4265835"/>
              <a:gd name="connsiteX8" fmla="*/ 0 w 4353325"/>
              <a:gd name="connsiteY8" fmla="*/ 2176662 h 4265835"/>
              <a:gd name="connsiteX9" fmla="*/ 2176663 w 4353325"/>
              <a:gd name="connsiteY9" fmla="*/ 0 h 4265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53325" h="4265835">
                <a:moveTo>
                  <a:pt x="2176663" y="0"/>
                </a:moveTo>
                <a:cubicBezTo>
                  <a:pt x="3378800" y="0"/>
                  <a:pt x="4353325" y="974525"/>
                  <a:pt x="4353325" y="2176662"/>
                </a:cubicBezTo>
                <a:lnTo>
                  <a:pt x="4353325" y="2712923"/>
                </a:lnTo>
                <a:lnTo>
                  <a:pt x="4353325" y="3733873"/>
                </a:lnTo>
                <a:lnTo>
                  <a:pt x="4353325" y="4265835"/>
                </a:lnTo>
                <a:lnTo>
                  <a:pt x="0" y="4265835"/>
                </a:lnTo>
                <a:lnTo>
                  <a:pt x="0" y="3733873"/>
                </a:lnTo>
                <a:lnTo>
                  <a:pt x="0" y="2712923"/>
                </a:lnTo>
                <a:lnTo>
                  <a:pt x="0" y="2176662"/>
                </a:lnTo>
                <a:cubicBezTo>
                  <a:pt x="0" y="974525"/>
                  <a:pt x="974525" y="0"/>
                  <a:pt x="2176663" y="0"/>
                </a:cubicBezTo>
                <a:close/>
              </a:path>
            </a:pathLst>
          </a:custGeom>
          <a:ln w="6350">
            <a:solidFill>
              <a:schemeClr val="tx1"/>
            </a:solidFill>
          </a:ln>
        </p:spPr>
        <p:txBody>
          <a:bodyPr wrap="square" lIns="182880" tIns="914400" rIns="182880" anchor="ctr" anchorCtr="0">
            <a:no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35056" y="1296083"/>
            <a:ext cx="4325112" cy="4265835"/>
          </a:xfrm>
        </p:spPr>
        <p:txBody>
          <a:bodyPr anchor="b" anchorCtr="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860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05B5E-C545-4763-BA47-4C2C0FCA5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0704" y="4608576"/>
            <a:ext cx="4169664" cy="1609344"/>
          </a:xfrm>
        </p:spPr>
        <p:txBody>
          <a:bodyPr anchor="t" anchorCtr="0">
            <a:noAutofit/>
          </a:bodyPr>
          <a:lstStyle>
            <a:lvl1pPr algn="ctr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D23AA-8F22-4B09-8FAA-CD16E5D66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E5AAB3D-814D-597A-6ADE-F522A8116DC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257301" y="1097280"/>
            <a:ext cx="3776470" cy="3168100"/>
          </a:xfrm>
          <a:custGeom>
            <a:avLst/>
            <a:gdLst>
              <a:gd name="connsiteX0" fmla="*/ 1888235 w 3776470"/>
              <a:gd name="connsiteY0" fmla="*/ 0 h 3168100"/>
              <a:gd name="connsiteX1" fmla="*/ 3776470 w 3776470"/>
              <a:gd name="connsiteY1" fmla="*/ 1888235 h 3168100"/>
              <a:gd name="connsiteX2" fmla="*/ 3776470 w 3776470"/>
              <a:gd name="connsiteY2" fmla="*/ 3168100 h 3168100"/>
              <a:gd name="connsiteX3" fmla="*/ 0 w 3776470"/>
              <a:gd name="connsiteY3" fmla="*/ 3168100 h 3168100"/>
              <a:gd name="connsiteX4" fmla="*/ 0 w 3776470"/>
              <a:gd name="connsiteY4" fmla="*/ 1888235 h 3168100"/>
              <a:gd name="connsiteX5" fmla="*/ 1888235 w 3776470"/>
              <a:gd name="connsiteY5" fmla="*/ 0 h 316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76470" h="3168100">
                <a:moveTo>
                  <a:pt x="1888235" y="0"/>
                </a:moveTo>
                <a:cubicBezTo>
                  <a:pt x="2931078" y="0"/>
                  <a:pt x="3776470" y="845392"/>
                  <a:pt x="3776470" y="1888235"/>
                </a:cubicBezTo>
                <a:lnTo>
                  <a:pt x="3776470" y="3168100"/>
                </a:lnTo>
                <a:lnTo>
                  <a:pt x="0" y="3168100"/>
                </a:lnTo>
                <a:lnTo>
                  <a:pt x="0" y="1888235"/>
                </a:lnTo>
                <a:cubicBezTo>
                  <a:pt x="0" y="845392"/>
                  <a:pt x="845392" y="0"/>
                  <a:pt x="1888235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263F8-8E34-4910-BF7A-F1C5A9968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41464" y="841248"/>
            <a:ext cx="4215384" cy="5330952"/>
          </a:xfrm>
        </p:spPr>
        <p:txBody>
          <a:bodyPr anchor="ctr"/>
          <a:lstStyle>
            <a:lvl1pPr algn="ctr">
              <a:defRPr>
                <a:solidFill>
                  <a:schemeClr val="tx1"/>
                </a:solidFill>
              </a:defRPr>
            </a:lvl1pPr>
            <a:lvl2pPr algn="ctr">
              <a:defRPr>
                <a:solidFill>
                  <a:schemeClr val="tx1"/>
                </a:solidFill>
              </a:defRPr>
            </a:lvl2pPr>
            <a:lvl3pPr algn="ctr">
              <a:defRPr>
                <a:solidFill>
                  <a:schemeClr val="tx1"/>
                </a:solidFill>
              </a:defRPr>
            </a:lvl3pPr>
            <a:lvl4pPr algn="ctr">
              <a:defRPr>
                <a:solidFill>
                  <a:schemeClr val="tx1"/>
                </a:solidFill>
              </a:defRPr>
            </a:lvl4pPr>
            <a:lvl5pPr algn="ct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6E74E5-D20D-4AB7-8D98-F336CE0EC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E8A028-A0C8-45E7-915E-B83FF59C9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ECD2C868-CE73-A5B1-1389-62A23B14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29708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5436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2615184"/>
            <a:ext cx="3813048" cy="3557016"/>
          </a:xfrm>
        </p:spPr>
        <p:txBody>
          <a:bodyPr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841248"/>
            <a:ext cx="4956175" cy="3556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F4378AB-83E7-8777-F6CD-8F19BA4FEE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5016203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3334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841248"/>
            <a:ext cx="2999232" cy="5184648"/>
          </a:xfrm>
        </p:spPr>
        <p:txBody>
          <a:bodyPr anchor="t" anchorCtr="0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66926" y="841248"/>
            <a:ext cx="6260154" cy="518464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400">
                <a:solidFill>
                  <a:schemeClr val="tx1"/>
                </a:solidFill>
              </a:defRPr>
            </a:lvl4pPr>
            <a:lvl5pPr>
              <a:defRPr sz="14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8293A07-68F2-BD10-B738-E87F3F3D8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418221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894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1152" y="990511"/>
            <a:ext cx="2565593" cy="1858941"/>
          </a:xfrm>
        </p:spPr>
        <p:txBody>
          <a:bodyPr anchor="b"/>
          <a:lstStyle>
            <a:lvl1pPr>
              <a:defRPr lang="en-US" sz="3200" kern="120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CA946DA-5AE8-39E2-3ADD-B8F06308C1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8326323" cy="6858000"/>
          </a:xfrm>
          <a:custGeom>
            <a:avLst/>
            <a:gdLst>
              <a:gd name="connsiteX0" fmla="*/ 0 w 8326323"/>
              <a:gd name="connsiteY0" fmla="*/ 0 h 6858000"/>
              <a:gd name="connsiteX1" fmla="*/ 8326323 w 8326323"/>
              <a:gd name="connsiteY1" fmla="*/ 0 h 6858000"/>
              <a:gd name="connsiteX2" fmla="*/ 8326323 w 8326323"/>
              <a:gd name="connsiteY2" fmla="*/ 6858000 h 6858000"/>
              <a:gd name="connsiteX3" fmla="*/ 0 w 832632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6323" h="6858000">
                <a:moveTo>
                  <a:pt x="0" y="0"/>
                </a:moveTo>
                <a:lnTo>
                  <a:pt x="8326323" y="0"/>
                </a:lnTo>
                <a:lnTo>
                  <a:pt x="8326323" y="6858000"/>
                </a:lnTo>
                <a:lnTo>
                  <a:pt x="0" y="68580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Font typeface="Arial" panose="020B0604020202020204" pitchFamily="34" charset="0"/>
              <a:buNone/>
              <a:defRPr/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832271" y="3011335"/>
            <a:ext cx="2559977" cy="2656250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sz="1400" dirty="0"/>
            </a:lvl2pPr>
            <a:lvl3pPr marL="457200" indent="0">
              <a:buNone/>
              <a:defRPr lang="en-US" sz="1400" dirty="0"/>
            </a:lvl3pPr>
            <a:lvl4pPr marL="685800" indent="0">
              <a:buNone/>
              <a:defRPr lang="en-US" sz="1400" dirty="0"/>
            </a:lvl4pPr>
            <a:lvl5pPr marL="914400" indent="0">
              <a:buNone/>
              <a:defRPr lang="en-US" sz="1400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8BD5A515-9970-0784-7927-52F94C270B4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5400000">
            <a:off x="10292564" y="1592958"/>
            <a:ext cx="2973522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523CCEC-6BB2-B704-95E2-87FED823C5B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1208465C-8C77-73BF-D18F-D01907BAC86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512296" y="6356350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E2A219-E459-07B3-1ED3-CBF7D239BE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32057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8956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0" y="548640"/>
            <a:ext cx="6093225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793885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03520" y="1828800"/>
            <a:ext cx="6071616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483F68-3490-71E7-A7DA-DA46BC48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79715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345FA4-0621-D8F1-73D0-046B7F4D7713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10425981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4C51678-E871-8AD4-08DA-BF7B7013A35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10292565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3CD01CE4-E064-7D2F-7D3A-9DA85E2777F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45495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48640"/>
            <a:ext cx="6135624" cy="1143000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828800"/>
            <a:ext cx="6135624" cy="44897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400544" y="0"/>
            <a:ext cx="4791456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BC07157-DE89-FE2F-0547-2E4055913A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382022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7A0C5A-6673-53CC-030B-67BA133D9741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2521688-F793-E4F2-732B-EEE6F58B758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BE29E-7417-B57C-BA94-1DBC14BE461B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891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6858000" cy="932688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6858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091732" y="0"/>
            <a:ext cx="4100267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C626C00-7A36-46A2-880D-F484910B34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077761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FF6D8B-36A2-DF79-CDB9-885694DCA71D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396A-E38F-CC9C-7303-71F99D08208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B0E4B-031C-4F2A-1993-D824DD71F7DE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838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83413"/>
            <a:ext cx="4361688" cy="1262639"/>
          </a:xfrm>
        </p:spPr>
        <p:txBody>
          <a:bodyPr anchor="b">
            <a:no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979461"/>
            <a:ext cx="4360863" cy="432926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45480" y="0"/>
            <a:ext cx="6446520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481977D-48BC-F135-96F9-1655E4BEE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732126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A981C2C-E0DD-29A7-8209-50D66488152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05369F-8CCB-402F-9055-2BF12262B5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591F2-4BD3-37D0-B00E-B2CD5F47A36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363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20040"/>
            <a:ext cx="4572000" cy="932688"/>
          </a:xfrm>
        </p:spPr>
        <p:txBody>
          <a:bodyPr anchor="b"/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31520" y="1380744"/>
            <a:ext cx="4572000" cy="498348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917720" y="0"/>
            <a:ext cx="6274279" cy="685800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18BEB48-A052-9364-6EF6-F698004CA5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5911724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17D8113-ECE6-D6F5-9CA4-C96A535F4799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5400000">
            <a:off x="-997745" y="4687095"/>
            <a:ext cx="2706690" cy="365125"/>
          </a:xfrm>
        </p:spPr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29A0137-F97A-8194-464D-3B7D4814A8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3FE5686-63A9-B1A1-5734-F96A965146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1117" y="6356350"/>
            <a:ext cx="574620" cy="365125"/>
          </a:xfrm>
        </p:spPr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9574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4" name="Footer Placeholder 5">
            <a:extLst>
              <a:ext uri="{FF2B5EF4-FFF2-40B4-BE49-F238E27FC236}">
                <a16:creationId xmlns:a16="http://schemas.microsoft.com/office/drawing/2014/main" id="{485E715F-A05B-F2BC-ABF4-447E9B58E0C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 rot="16200000">
            <a:off x="-499001" y="5684309"/>
            <a:ext cx="170920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84632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  <a:lvl2pPr marL="2286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</a:defRPr>
            </a:lvl2pPr>
            <a:lvl3pPr marL="4572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</a:defRPr>
            </a:lvl3pPr>
            <a:lvl4pPr marL="685800" indent="0">
              <a:buFont typeface="Arial" panose="020B0604020202020204" pitchFamily="34" charset="0"/>
              <a:buNone/>
              <a:defRPr sz="1200">
                <a:solidFill>
                  <a:schemeClr val="tx1"/>
                </a:solidFill>
              </a:defRPr>
            </a:lvl4pPr>
            <a:lvl5pPr marL="914400" indent="0">
              <a:buFont typeface="Arial" panose="020B0604020202020204" pitchFamily="34" charset="0"/>
              <a:buNone/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1173959" y="5435073"/>
            <a:ext cx="1210734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2A2B6090-1D21-5610-7943-4C4F96A6C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0" y="4638230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779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4882896"/>
            <a:ext cx="3657603" cy="1453896"/>
          </a:xfrm>
        </p:spPr>
        <p:txBody>
          <a:bodyPr anchor="t">
            <a:normAutofit/>
          </a:bodyPr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838F5DE0-1AA8-5320-EBEC-7B2EEF39963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1520" y="548642"/>
            <a:ext cx="3490175" cy="4041647"/>
          </a:xfrm>
          <a:custGeom>
            <a:avLst/>
            <a:gdLst>
              <a:gd name="connsiteX0" fmla="*/ 1745088 w 3490175"/>
              <a:gd name="connsiteY0" fmla="*/ 0 h 4041647"/>
              <a:gd name="connsiteX1" fmla="*/ 3490175 w 3490175"/>
              <a:gd name="connsiteY1" fmla="*/ 1745088 h 4041647"/>
              <a:gd name="connsiteX2" fmla="*/ 3490175 w 3490175"/>
              <a:gd name="connsiteY2" fmla="*/ 3141232 h 4041647"/>
              <a:gd name="connsiteX3" fmla="*/ 3490175 w 3490175"/>
              <a:gd name="connsiteY3" fmla="*/ 3490175 h 4041647"/>
              <a:gd name="connsiteX4" fmla="*/ 3490175 w 3490175"/>
              <a:gd name="connsiteY4" fmla="*/ 4041647 h 4041647"/>
              <a:gd name="connsiteX5" fmla="*/ 0 w 3490175"/>
              <a:gd name="connsiteY5" fmla="*/ 4041647 h 4041647"/>
              <a:gd name="connsiteX6" fmla="*/ 0 w 3490175"/>
              <a:gd name="connsiteY6" fmla="*/ 3490175 h 4041647"/>
              <a:gd name="connsiteX7" fmla="*/ 0 w 3490175"/>
              <a:gd name="connsiteY7" fmla="*/ 3141232 h 4041647"/>
              <a:gd name="connsiteX8" fmla="*/ 0 w 3490175"/>
              <a:gd name="connsiteY8" fmla="*/ 1745088 h 4041647"/>
              <a:gd name="connsiteX9" fmla="*/ 1745088 w 3490175"/>
              <a:gd name="connsiteY9" fmla="*/ 0 h 4041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490175" h="4041647">
                <a:moveTo>
                  <a:pt x="1745088" y="0"/>
                </a:moveTo>
                <a:cubicBezTo>
                  <a:pt x="2708873" y="0"/>
                  <a:pt x="3490175" y="781302"/>
                  <a:pt x="3490175" y="1745088"/>
                </a:cubicBezTo>
                <a:lnTo>
                  <a:pt x="3490175" y="3141232"/>
                </a:lnTo>
                <a:lnTo>
                  <a:pt x="3490175" y="3490175"/>
                </a:lnTo>
                <a:lnTo>
                  <a:pt x="3490175" y="4041647"/>
                </a:lnTo>
                <a:lnTo>
                  <a:pt x="0" y="4041647"/>
                </a:lnTo>
                <a:lnTo>
                  <a:pt x="0" y="3490175"/>
                </a:lnTo>
                <a:lnTo>
                  <a:pt x="0" y="3141232"/>
                </a:lnTo>
                <a:lnTo>
                  <a:pt x="0" y="1745088"/>
                </a:lnTo>
                <a:cubicBezTo>
                  <a:pt x="0" y="781302"/>
                  <a:pt x="781302" y="0"/>
                  <a:pt x="1745088" y="0"/>
                </a:cubicBezTo>
                <a:close/>
              </a:path>
            </a:pathLst>
          </a:custGeom>
          <a:blipFill dpi="0" rotWithShape="1">
            <a:blip r:embed="rId2">
              <a:alphaModFix amt="8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">
            <a:solidFill>
              <a:schemeClr val="tx1"/>
            </a:solidFill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937760" y="549275"/>
            <a:ext cx="6561138" cy="57594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19C3A72-7CAE-129F-7490-B687280EF1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646117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55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164" y="559341"/>
            <a:ext cx="10755670" cy="932688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3C89FBB9-2C05-A4C1-ECB4-D6A5C4219E4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 rot="16200000" flipH="1">
            <a:off x="-1131161" y="1592957"/>
            <a:ext cx="297352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Date Placeholder 4">
            <a:extLst>
              <a:ext uri="{FF2B5EF4-FFF2-40B4-BE49-F238E27FC236}">
                <a16:creationId xmlns:a16="http://schemas.microsoft.com/office/drawing/2014/main" id="{BBB07A11-50DE-6BC0-0514-6E2C14A47985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 rot="16200000" flipH="1">
            <a:off x="-997746" y="4594946"/>
            <a:ext cx="2706690" cy="365125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3ED5F49-F9F7-05A9-62AC-C9C8DF2EAD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8569" y="6264201"/>
            <a:ext cx="574620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1200" y="1713652"/>
            <a:ext cx="4387012" cy="46129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96F64025-FA05-CC42-8294-F944BC95DD0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658927" y="1713653"/>
            <a:ext cx="6533071" cy="5144347"/>
          </a:xfrm>
          <a:custGeom>
            <a:avLst/>
            <a:gdLst>
              <a:gd name="connsiteX0" fmla="*/ 0 w 6460672"/>
              <a:gd name="connsiteY0" fmla="*/ 0 h 5029200"/>
              <a:gd name="connsiteX1" fmla="*/ 6460672 w 6460672"/>
              <a:gd name="connsiteY1" fmla="*/ 0 h 5029200"/>
              <a:gd name="connsiteX2" fmla="*/ 6460672 w 6460672"/>
              <a:gd name="connsiteY2" fmla="*/ 5029200 h 5029200"/>
              <a:gd name="connsiteX3" fmla="*/ 0 w 6460672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460672" h="5029200">
                <a:moveTo>
                  <a:pt x="0" y="0"/>
                </a:moveTo>
                <a:lnTo>
                  <a:pt x="6460672" y="0"/>
                </a:lnTo>
                <a:lnTo>
                  <a:pt x="6460672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vert="horz" wrap="square" lIns="91440" tIns="45720" rIns="91440" bIns="45720" rtlCol="0">
            <a:noAutofit/>
          </a:bodyPr>
          <a:lstStyle>
            <a:lvl1pPr marL="0" indent="0">
              <a:buFont typeface="Arial" panose="020B0604020202020204" pitchFamily="34" charset="0"/>
              <a:buNone/>
              <a:defRPr lang="en-US" dirty="0"/>
            </a:lvl1pPr>
          </a:lstStyle>
          <a:p>
            <a:pPr marL="285750" lvl="0" indent="-285750"/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12379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B7BBF55A-D91F-143D-FBB6-73995F00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4937761"/>
            <a:ext cx="6987537" cy="1353312"/>
          </a:xfrm>
        </p:spPr>
        <p:txBody>
          <a:bodyPr anchor="t">
            <a:normAutofit/>
          </a:bodyPr>
          <a:lstStyle>
            <a:lvl1pPr>
              <a:lnSpc>
                <a:spcPct val="110000"/>
              </a:lnSpc>
              <a:spcBef>
                <a:spcPts val="1000"/>
              </a:spcBef>
              <a:defRPr sz="2800" cap="none" baseline="0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072A4B4E-0B2F-F1BB-322A-713D1FB5F2FE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057400" y="549021"/>
            <a:ext cx="9455150" cy="4333875"/>
          </a:xfrm>
        </p:spPr>
        <p:txBody>
          <a:bodyPr anchor="b">
            <a:normAutofit/>
          </a:bodyPr>
          <a:lstStyle>
            <a:lvl1pPr>
              <a:defRPr sz="23200"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546D47F-2AE5-2705-911C-52BBD6B7D8EA}"/>
              </a:ext>
            </a:extLst>
          </p:cNvPr>
          <p:cNvCxnSpPr>
            <a:cxnSpLocks/>
          </p:cNvCxnSpPr>
          <p:nvPr/>
        </p:nvCxnSpPr>
        <p:spPr>
          <a:xfrm flipV="1">
            <a:off x="1371600" y="0"/>
            <a:ext cx="0" cy="685800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06925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648" y="-1228126"/>
            <a:ext cx="10652760" cy="1133856"/>
          </a:xfrm>
        </p:spPr>
        <p:txBody>
          <a:bodyPr/>
          <a:lstStyle>
            <a:lvl1pPr>
              <a:defRPr cap="none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A4897F-B66E-DAD4-F56C-6152B417CC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624138" y="2268748"/>
            <a:ext cx="6943724" cy="3954255"/>
          </a:xfrm>
        </p:spPr>
        <p:txBody>
          <a:bodyPr anchor="ctr" anchorCtr="0">
            <a:noAutofit/>
          </a:bodyPr>
          <a:lstStyle>
            <a:lvl1pPr marL="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1pPr>
            <a:lvl2pPr marL="2286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2pPr>
            <a:lvl3pPr marL="4572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3pPr>
            <a:lvl4pPr marL="6858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4pPr>
            <a:lvl5pPr marL="914400" indent="0" algn="ctr">
              <a:lnSpc>
                <a:spcPct val="110000"/>
              </a:lnSpc>
              <a:buNone/>
              <a:defRPr sz="4400" b="0" cap="all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reeform: Shape 15">
            <a:extLst>
              <a:ext uri="{FF2B5EF4-FFF2-40B4-BE49-F238E27FC236}">
                <a16:creationId xmlns:a16="http://schemas.microsoft.com/office/drawing/2014/main" id="{8EFA7EFC-C6F9-B1D5-025F-824C1CE9A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3057205" y="-1430380"/>
            <a:ext cx="6077590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7120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16D87B9B-22A3-322E-B7E8-223255AD095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940168" y="5669280"/>
            <a:ext cx="6311664" cy="466344"/>
          </a:xfrm>
        </p:spPr>
        <p:txBody>
          <a:bodyPr anchor="ctr">
            <a:normAutofit/>
          </a:bodyPr>
          <a:lstStyle>
            <a:lvl1pPr algn="ctr">
              <a:lnSpc>
                <a:spcPct val="110000"/>
              </a:lnSpc>
              <a:spcBef>
                <a:spcPts val="1000"/>
              </a:spcBef>
              <a:defRPr sz="1800" cap="all" baseline="0"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A9BC83F-8FE5-5223-2B3A-6E122D336309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2597135" y="1744578"/>
            <a:ext cx="6997730" cy="3507906"/>
          </a:xfrm>
        </p:spPr>
        <p:txBody>
          <a:bodyPr anchor="b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000" cap="all" baseline="0">
                <a:latin typeface="+mn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9" name="Freeform: Shape 15">
            <a:extLst>
              <a:ext uri="{FF2B5EF4-FFF2-40B4-BE49-F238E27FC236}">
                <a16:creationId xmlns:a16="http://schemas.microsoft.com/office/drawing/2014/main" id="{9F353A57-FA3C-A68C-4908-E774A52CB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6200000">
            <a:off x="2811380" y="-1681974"/>
            <a:ext cx="6569242" cy="10510705"/>
          </a:xfrm>
          <a:custGeom>
            <a:avLst/>
            <a:gdLst>
              <a:gd name="connsiteX0" fmla="*/ 5325805 w 5325805"/>
              <a:gd name="connsiteY0" fmla="*/ 2714782 h 5429563"/>
              <a:gd name="connsiteX1" fmla="*/ 2611024 w 5325805"/>
              <a:gd name="connsiteY1" fmla="*/ 5429563 h 5429563"/>
              <a:gd name="connsiteX2" fmla="*/ 1942188 w 5325805"/>
              <a:gd name="connsiteY2" fmla="*/ 5429563 h 5429563"/>
              <a:gd name="connsiteX3" fmla="*/ 668836 w 5325805"/>
              <a:gd name="connsiteY3" fmla="*/ 5429563 h 5429563"/>
              <a:gd name="connsiteX4" fmla="*/ 0 w 5325805"/>
              <a:gd name="connsiteY4" fmla="*/ 5429563 h 5429563"/>
              <a:gd name="connsiteX5" fmla="*/ 0 w 5325805"/>
              <a:gd name="connsiteY5" fmla="*/ 0 h 5429563"/>
              <a:gd name="connsiteX6" fmla="*/ 668836 w 5325805"/>
              <a:gd name="connsiteY6" fmla="*/ 0 h 5429563"/>
              <a:gd name="connsiteX7" fmla="*/ 1942188 w 5325805"/>
              <a:gd name="connsiteY7" fmla="*/ 0 h 5429563"/>
              <a:gd name="connsiteX8" fmla="*/ 2611024 w 5325805"/>
              <a:gd name="connsiteY8" fmla="*/ 0 h 5429563"/>
              <a:gd name="connsiteX9" fmla="*/ 5325805 w 5325805"/>
              <a:gd name="connsiteY9" fmla="*/ 2714782 h 5429563"/>
              <a:gd name="connsiteX0" fmla="*/ 668836 w 5325805"/>
              <a:gd name="connsiteY0" fmla="*/ 5429563 h 5476799"/>
              <a:gd name="connsiteX1" fmla="*/ 0 w 5325805"/>
              <a:gd name="connsiteY1" fmla="*/ 5429563 h 5476799"/>
              <a:gd name="connsiteX2" fmla="*/ 0 w 5325805"/>
              <a:gd name="connsiteY2" fmla="*/ 0 h 5476799"/>
              <a:gd name="connsiteX3" fmla="*/ 668836 w 5325805"/>
              <a:gd name="connsiteY3" fmla="*/ 0 h 5476799"/>
              <a:gd name="connsiteX4" fmla="*/ 1942188 w 5325805"/>
              <a:gd name="connsiteY4" fmla="*/ 0 h 5476799"/>
              <a:gd name="connsiteX5" fmla="*/ 2611024 w 5325805"/>
              <a:gd name="connsiteY5" fmla="*/ 0 h 5476799"/>
              <a:gd name="connsiteX6" fmla="*/ 5325805 w 5325805"/>
              <a:gd name="connsiteY6" fmla="*/ 2714782 h 5476799"/>
              <a:gd name="connsiteX7" fmla="*/ 2611024 w 5325805"/>
              <a:gd name="connsiteY7" fmla="*/ 5429563 h 5476799"/>
              <a:gd name="connsiteX8" fmla="*/ 1942188 w 5325805"/>
              <a:gd name="connsiteY8" fmla="*/ 5429563 h 5476799"/>
              <a:gd name="connsiteX9" fmla="*/ 716072 w 5325805"/>
              <a:gd name="connsiteY9" fmla="*/ 5476799 h 5476799"/>
              <a:gd name="connsiteX0" fmla="*/ 668836 w 5325805"/>
              <a:gd name="connsiteY0" fmla="*/ 5429563 h 5429563"/>
              <a:gd name="connsiteX1" fmla="*/ 0 w 5325805"/>
              <a:gd name="connsiteY1" fmla="*/ 5429563 h 5429563"/>
              <a:gd name="connsiteX2" fmla="*/ 0 w 5325805"/>
              <a:gd name="connsiteY2" fmla="*/ 0 h 5429563"/>
              <a:gd name="connsiteX3" fmla="*/ 668836 w 5325805"/>
              <a:gd name="connsiteY3" fmla="*/ 0 h 5429563"/>
              <a:gd name="connsiteX4" fmla="*/ 1942188 w 5325805"/>
              <a:gd name="connsiteY4" fmla="*/ 0 h 5429563"/>
              <a:gd name="connsiteX5" fmla="*/ 2611024 w 5325805"/>
              <a:gd name="connsiteY5" fmla="*/ 0 h 5429563"/>
              <a:gd name="connsiteX6" fmla="*/ 5325805 w 5325805"/>
              <a:gd name="connsiteY6" fmla="*/ 2714782 h 5429563"/>
              <a:gd name="connsiteX7" fmla="*/ 2611024 w 5325805"/>
              <a:gd name="connsiteY7" fmla="*/ 5429563 h 5429563"/>
              <a:gd name="connsiteX8" fmla="*/ 1942188 w 5325805"/>
              <a:gd name="connsiteY8" fmla="*/ 5429563 h 5429563"/>
              <a:gd name="connsiteX0" fmla="*/ 0 w 5325805"/>
              <a:gd name="connsiteY0" fmla="*/ 5429563 h 5429563"/>
              <a:gd name="connsiteX1" fmla="*/ 0 w 5325805"/>
              <a:gd name="connsiteY1" fmla="*/ 0 h 5429563"/>
              <a:gd name="connsiteX2" fmla="*/ 668836 w 5325805"/>
              <a:gd name="connsiteY2" fmla="*/ 0 h 5429563"/>
              <a:gd name="connsiteX3" fmla="*/ 1942188 w 5325805"/>
              <a:gd name="connsiteY3" fmla="*/ 0 h 5429563"/>
              <a:gd name="connsiteX4" fmla="*/ 2611024 w 5325805"/>
              <a:gd name="connsiteY4" fmla="*/ 0 h 5429563"/>
              <a:gd name="connsiteX5" fmla="*/ 5325805 w 5325805"/>
              <a:gd name="connsiteY5" fmla="*/ 2714782 h 5429563"/>
              <a:gd name="connsiteX6" fmla="*/ 2611024 w 5325805"/>
              <a:gd name="connsiteY6" fmla="*/ 5429563 h 5429563"/>
              <a:gd name="connsiteX7" fmla="*/ 1942188 w 5325805"/>
              <a:gd name="connsiteY7" fmla="*/ 5429563 h 5429563"/>
              <a:gd name="connsiteX0" fmla="*/ 0 w 5325805"/>
              <a:gd name="connsiteY0" fmla="*/ 0 h 5429563"/>
              <a:gd name="connsiteX1" fmla="*/ 668836 w 5325805"/>
              <a:gd name="connsiteY1" fmla="*/ 0 h 5429563"/>
              <a:gd name="connsiteX2" fmla="*/ 1942188 w 5325805"/>
              <a:gd name="connsiteY2" fmla="*/ 0 h 5429563"/>
              <a:gd name="connsiteX3" fmla="*/ 2611024 w 5325805"/>
              <a:gd name="connsiteY3" fmla="*/ 0 h 5429563"/>
              <a:gd name="connsiteX4" fmla="*/ 5325805 w 5325805"/>
              <a:gd name="connsiteY4" fmla="*/ 2714782 h 5429563"/>
              <a:gd name="connsiteX5" fmla="*/ 2611024 w 5325805"/>
              <a:gd name="connsiteY5" fmla="*/ 5429563 h 5429563"/>
              <a:gd name="connsiteX6" fmla="*/ 1942188 w 5325805"/>
              <a:gd name="connsiteY6" fmla="*/ 5429563 h 5429563"/>
              <a:gd name="connsiteX0" fmla="*/ 0 w 4656969"/>
              <a:gd name="connsiteY0" fmla="*/ 0 h 5429563"/>
              <a:gd name="connsiteX1" fmla="*/ 1273352 w 4656969"/>
              <a:gd name="connsiteY1" fmla="*/ 0 h 5429563"/>
              <a:gd name="connsiteX2" fmla="*/ 1942188 w 4656969"/>
              <a:gd name="connsiteY2" fmla="*/ 0 h 5429563"/>
              <a:gd name="connsiteX3" fmla="*/ 4656969 w 4656969"/>
              <a:gd name="connsiteY3" fmla="*/ 2714782 h 5429563"/>
              <a:gd name="connsiteX4" fmla="*/ 1942188 w 4656969"/>
              <a:gd name="connsiteY4" fmla="*/ 5429563 h 5429563"/>
              <a:gd name="connsiteX5" fmla="*/ 1273352 w 4656969"/>
              <a:gd name="connsiteY5" fmla="*/ 5429563 h 5429563"/>
              <a:gd name="connsiteX0" fmla="*/ 0 w 3383617"/>
              <a:gd name="connsiteY0" fmla="*/ 0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0 w 3383617"/>
              <a:gd name="connsiteY0" fmla="*/ 0 h 5429563"/>
              <a:gd name="connsiteX1" fmla="*/ 248198 w 3383617"/>
              <a:gd name="connsiteY1" fmla="*/ 41 h 5429563"/>
              <a:gd name="connsiteX2" fmla="*/ 668836 w 3383617"/>
              <a:gd name="connsiteY2" fmla="*/ 0 h 5429563"/>
              <a:gd name="connsiteX3" fmla="*/ 3383617 w 3383617"/>
              <a:gd name="connsiteY3" fmla="*/ 2714782 h 5429563"/>
              <a:gd name="connsiteX4" fmla="*/ 668836 w 3383617"/>
              <a:gd name="connsiteY4" fmla="*/ 5429563 h 5429563"/>
              <a:gd name="connsiteX5" fmla="*/ 0 w 3383617"/>
              <a:gd name="connsiteY5" fmla="*/ 5429563 h 5429563"/>
              <a:gd name="connsiteX0" fmla="*/ 248198 w 3383617"/>
              <a:gd name="connsiteY0" fmla="*/ 41 h 5429563"/>
              <a:gd name="connsiteX1" fmla="*/ 668836 w 3383617"/>
              <a:gd name="connsiteY1" fmla="*/ 0 h 5429563"/>
              <a:gd name="connsiteX2" fmla="*/ 3383617 w 3383617"/>
              <a:gd name="connsiteY2" fmla="*/ 2714782 h 5429563"/>
              <a:gd name="connsiteX3" fmla="*/ 668836 w 3383617"/>
              <a:gd name="connsiteY3" fmla="*/ 5429563 h 5429563"/>
              <a:gd name="connsiteX4" fmla="*/ 0 w 3383617"/>
              <a:gd name="connsiteY4" fmla="*/ 5429563 h 5429563"/>
              <a:gd name="connsiteX0" fmla="*/ 4110 w 3139529"/>
              <a:gd name="connsiteY0" fmla="*/ 41 h 5429563"/>
              <a:gd name="connsiteX1" fmla="*/ 424748 w 3139529"/>
              <a:gd name="connsiteY1" fmla="*/ 0 h 5429563"/>
              <a:gd name="connsiteX2" fmla="*/ 3139529 w 3139529"/>
              <a:gd name="connsiteY2" fmla="*/ 2714782 h 5429563"/>
              <a:gd name="connsiteX3" fmla="*/ 424748 w 3139529"/>
              <a:gd name="connsiteY3" fmla="*/ 5429563 h 5429563"/>
              <a:gd name="connsiteX4" fmla="*/ 0 w 3139529"/>
              <a:gd name="connsiteY4" fmla="*/ 5429563 h 5429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39529" h="5429563">
                <a:moveTo>
                  <a:pt x="4110" y="41"/>
                </a:moveTo>
                <a:lnTo>
                  <a:pt x="424748" y="0"/>
                </a:lnTo>
                <a:cubicBezTo>
                  <a:pt x="1924080" y="0"/>
                  <a:pt x="3139529" y="1215450"/>
                  <a:pt x="3139529" y="2714782"/>
                </a:cubicBezTo>
                <a:cubicBezTo>
                  <a:pt x="3139529" y="4214114"/>
                  <a:pt x="1924080" y="5429563"/>
                  <a:pt x="424748" y="5429563"/>
                </a:cubicBezTo>
                <a:lnTo>
                  <a:pt x="0" y="5429563"/>
                </a:lnTo>
              </a:path>
            </a:pathLst>
          </a:cu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5619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72FE6B-A4D8-8ED7-89D7-5E7F2C5B8F5F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103438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686405AE-ED31-677D-86D8-01EAD583735E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284947" y="2103121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4393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85A6F3D-6630-C2E0-DC0A-6D2C0AACF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31520" y="2103120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9C38DBB1-A1FA-A460-88C8-B05F1570CA97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31838" y="2743200"/>
            <a:ext cx="5157187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09360" y="2103120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D763CC-A010-6A2B-FEF3-388EAC8417D7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09361" y="2743200"/>
            <a:ext cx="5183188" cy="3763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88674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0796BC8-E1B7-E6D6-E86F-4A5CAECD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10229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8334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  <a:noFill/>
        </p:spPr>
        <p:txBody>
          <a:bodyPr anchor="b"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3722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6">
            <a:extLst>
              <a:ext uri="{FF2B5EF4-FFF2-40B4-BE49-F238E27FC236}">
                <a16:creationId xmlns:a16="http://schemas.microsoft.com/office/drawing/2014/main" id="{CE8CC034-C652-239B-0064-9B0543AC2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365760"/>
            <a:ext cx="10741152" cy="1132258"/>
          </a:xfrm>
        </p:spPr>
        <p:txBody>
          <a:bodyPr/>
          <a:lstStyle>
            <a:lvl1pPr>
              <a:defRPr lang="en-US" dirty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D051F68D-E2E5-C625-0273-281CE6D4939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31520" y="2301836"/>
            <a:ext cx="10741150" cy="3921165"/>
          </a:xfrm>
          <a:noFill/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  <a:lvl2pPr marL="228600" indent="0">
              <a:buNone/>
              <a:defRPr>
                <a:solidFill>
                  <a:schemeClr val="tx1"/>
                </a:solidFill>
              </a:defRPr>
            </a:lvl2pPr>
            <a:lvl3pPr marL="457200" indent="0">
              <a:buNone/>
              <a:defRPr>
                <a:solidFill>
                  <a:schemeClr val="tx1"/>
                </a:solidFill>
              </a:defRPr>
            </a:lvl3pPr>
            <a:lvl4pPr marL="685800" indent="0">
              <a:buNone/>
              <a:defRPr>
                <a:solidFill>
                  <a:schemeClr val="tx1"/>
                </a:solidFill>
              </a:defRPr>
            </a:lvl4pPr>
            <a:lvl5pPr marL="9144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1034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458B5-4589-D15B-DA7E-C63012D3B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A13DAF-BC28-8416-7B19-B87A907BA1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E7427-11F4-7E7D-65D9-EBE9A956D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6870A-9A23-91D4-4B7B-2D2B01AA8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E9CBC-948E-1797-FABA-DC9884A7B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5872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6A8C26-121E-4EEA-848A-3A464FF3A5CD}" type="datetimeFigureOut">
              <a:rPr lang="en-GB" smtClean="0"/>
              <a:pPr>
                <a:defRPr/>
              </a:pPr>
              <a:t>13/09/2026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C357F4-58F0-40CD-89B2-10ECCE43555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78467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99" y="609600"/>
            <a:ext cx="8463619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9BC10BF-2DA9-4E22-A700-46C0062743CE}" type="datetimeFigureOut">
              <a:rPr lang="en-GB" smtClean="0"/>
              <a:pPr>
                <a:defRPr/>
              </a:pPr>
              <a:t>13/09/2026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70C637-95E1-4313-B7CE-2B1D81641E9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993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476A66-BE83-43F9-A28B-02DF7879A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4990"/>
            <a:ext cx="10515600" cy="11168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CB382-EE11-430D-941A-DB76EEB7F2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16200000" flipH="1">
            <a:off x="-1131161" y="1592957"/>
            <a:ext cx="29735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D76E94-F276-4F0F-8DD9-B1F8A3198A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61469"/>
            <a:ext cx="10515600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D964E-3A2E-4DB9-B96A-EDE144A47B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425981" y="4687095"/>
            <a:ext cx="270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000">
                <a:solidFill>
                  <a:schemeClr val="tx1"/>
                </a:solidFill>
              </a:defRPr>
            </a:lvl1pPr>
          </a:lstStyle>
          <a:p>
            <a:fld id="{530E4A66-E90B-48CF-845F-A7F42548E3AA}" type="datetimeFigureOut">
              <a:rPr lang="en-GB" smtClean="0"/>
              <a:t>13/09/2026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C562FE-ACD1-43F2-A3DE-5B11E10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2296" y="6356350"/>
            <a:ext cx="5746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000">
                <a:solidFill>
                  <a:schemeClr val="tx1"/>
                </a:solidFill>
              </a:defRPr>
            </a:lvl1pPr>
          </a:lstStyle>
          <a:p>
            <a:fld id="{A7C75051-E19E-4498-9D04-678C8091CB62}" type="slidenum">
              <a:rPr lang="en-GB" smtClean="0"/>
              <a:t>‹#›</a:t>
            </a:fld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EB34A3B-1FD5-48FF-9982-1E64C864C01D}"/>
              </a:ext>
            </a:extLst>
          </p:cNvPr>
          <p:cNvCxnSpPr>
            <a:cxnSpLocks/>
          </p:cNvCxnSpPr>
          <p:nvPr/>
        </p:nvCxnSpPr>
        <p:spPr>
          <a:xfrm flipH="1">
            <a:off x="4" y="1824111"/>
            <a:ext cx="121919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0329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  <p:sldLayoutId id="2147483689" r:id="rId29"/>
    <p:sldLayoutId id="2147483690" r:id="rId3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SzPct val="80000"/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6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Goudy Old Style" panose="02020502050305020303" pitchFamily="18" charset="0"/>
        <a:buChar char="–"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11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28">
          <p15:clr>
            <a:srgbClr val="F26B43"/>
          </p15:clr>
        </p15:guide>
        <p15:guide id="2" pos="528">
          <p15:clr>
            <a:srgbClr val="F26B43"/>
          </p15:clr>
        </p15:guide>
        <p15:guide id="3" orient="horz" pos="3792">
          <p15:clr>
            <a:srgbClr val="F26B43"/>
          </p15:clr>
        </p15:guide>
        <p15:guide id="4" pos="7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2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9.xml"/><Relationship Id="rId1" Type="http://schemas.openxmlformats.org/officeDocument/2006/relationships/tags" Target="../tags/tag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46E58-1441-72DA-02F1-BBA61B53FF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1!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E94AEE-E50E-D558-58AA-73D99956DB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Year 1 curriculum presentation 2026</a:t>
            </a:r>
          </a:p>
        </p:txBody>
      </p:sp>
    </p:spTree>
    <p:extLst>
      <p:ext uri="{BB962C8B-B14F-4D97-AF65-F5344CB8AC3E}">
        <p14:creationId xmlns:p14="http://schemas.microsoft.com/office/powerpoint/2010/main" val="2538080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5E50D1-645C-6D7F-F167-ACB3AA680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What your child needs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8C6DE-B6F8-5522-D3DE-807488A84BC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453140" y="3291221"/>
            <a:ext cx="4198265" cy="2992701"/>
          </a:xfrm>
        </p:spPr>
        <p:txBody>
          <a:bodyPr/>
          <a:lstStyle/>
          <a:p>
            <a:r>
              <a:rPr lang="en-GB" dirty="0"/>
              <a:t>Water bottle </a:t>
            </a:r>
          </a:p>
          <a:p>
            <a:r>
              <a:rPr lang="en-GB" dirty="0"/>
              <a:t>Book bag</a:t>
            </a:r>
          </a:p>
          <a:p>
            <a:r>
              <a:rPr lang="en-GB" dirty="0"/>
              <a:t>PE kit (indoor and outdoor)</a:t>
            </a:r>
          </a:p>
        </p:txBody>
      </p:sp>
      <p:sp>
        <p:nvSpPr>
          <p:cNvPr id="4" name="Star: 7 Points 3">
            <a:extLst>
              <a:ext uri="{FF2B5EF4-FFF2-40B4-BE49-F238E27FC236}">
                <a16:creationId xmlns:a16="http://schemas.microsoft.com/office/drawing/2014/main" id="{F07F29C6-B84D-2109-E4A4-B8181152B8F0}"/>
              </a:ext>
            </a:extLst>
          </p:cNvPr>
          <p:cNvSpPr/>
          <p:nvPr/>
        </p:nvSpPr>
        <p:spPr>
          <a:xfrm>
            <a:off x="6322698" y="2014430"/>
            <a:ext cx="4716379" cy="3905107"/>
          </a:xfrm>
          <a:prstGeom prst="star7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Please label everything!</a:t>
            </a:r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DB2C79E4-77B5-DA2D-D122-2203143D3FEC}"/>
              </a:ext>
            </a:extLst>
          </p:cNvPr>
          <p:cNvSpPr/>
          <p:nvPr/>
        </p:nvSpPr>
        <p:spPr>
          <a:xfrm>
            <a:off x="11712998" y="6097978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1816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A4162FE-22F2-17F1-888F-A601C327D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57200"/>
            <a:ext cx="7342307" cy="1133856"/>
          </a:xfrm>
        </p:spPr>
        <p:txBody>
          <a:bodyPr/>
          <a:lstStyle/>
          <a:p>
            <a:r>
              <a:rPr lang="en-US" sz="4400" dirty="0">
                <a:latin typeface="+mn-lt"/>
              </a:rPr>
              <a:t>What is year 1 like?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C2DAFF2-944E-608B-8E20-44C0B9167E2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41248" y="2624328"/>
            <a:ext cx="10424160" cy="3200400"/>
          </a:xfrm>
        </p:spPr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More structured learning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Developing independence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Learning to listen, concentrate and follow instructions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Building resilience and confidence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Lots of opportunities for practical, play-based and active learning </a:t>
            </a:r>
          </a:p>
        </p:txBody>
      </p:sp>
    </p:spTree>
    <p:extLst>
      <p:ext uri="{BB962C8B-B14F-4D97-AF65-F5344CB8AC3E}">
        <p14:creationId xmlns:p14="http://schemas.microsoft.com/office/powerpoint/2010/main" val="25703956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D4D17-D9A3-74A4-C0F7-8A398FA26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7998" y="964075"/>
            <a:ext cx="4654297" cy="3739896"/>
          </a:xfrm>
        </p:spPr>
        <p:txBody>
          <a:bodyPr anchor="b">
            <a:normAutofit/>
          </a:bodyPr>
          <a:lstStyle/>
          <a:p>
            <a:r>
              <a:rPr lang="en-GB"/>
              <a:t>What we learn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214469-AF38-1892-986E-077C3D2873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1" b="2670"/>
          <a:stretch>
            <a:fillRect/>
          </a:stretch>
        </p:blipFill>
        <p:spPr>
          <a:xfrm>
            <a:off x="841248" y="964074"/>
            <a:ext cx="5403280" cy="5258929"/>
          </a:xfrm>
          <a:custGeom>
            <a:avLst/>
            <a:gdLst>
              <a:gd name="connsiteX0" fmla="*/ 2701640 w 5403280"/>
              <a:gd name="connsiteY0" fmla="*/ 0 h 5258929"/>
              <a:gd name="connsiteX1" fmla="*/ 5403280 w 5403280"/>
              <a:gd name="connsiteY1" fmla="*/ 2701640 h 5258929"/>
              <a:gd name="connsiteX2" fmla="*/ 5403280 w 5403280"/>
              <a:gd name="connsiteY2" fmla="*/ 5258929 h 5258929"/>
              <a:gd name="connsiteX3" fmla="*/ 0 w 5403280"/>
              <a:gd name="connsiteY3" fmla="*/ 5258929 h 5258929"/>
              <a:gd name="connsiteX4" fmla="*/ 0 w 5403280"/>
              <a:gd name="connsiteY4" fmla="*/ 2701640 h 5258929"/>
              <a:gd name="connsiteX5" fmla="*/ 2701640 w 5403280"/>
              <a:gd name="connsiteY5" fmla="*/ 0 h 52589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03280" h="5258929">
                <a:moveTo>
                  <a:pt x="2701640" y="0"/>
                </a:moveTo>
                <a:cubicBezTo>
                  <a:pt x="4193715" y="0"/>
                  <a:pt x="5403280" y="1209565"/>
                  <a:pt x="5403280" y="2701640"/>
                </a:cubicBezTo>
                <a:lnTo>
                  <a:pt x="5403280" y="5258929"/>
                </a:lnTo>
                <a:lnTo>
                  <a:pt x="0" y="5258929"/>
                </a:lnTo>
                <a:lnTo>
                  <a:pt x="0" y="2701640"/>
                </a:lnTo>
                <a:cubicBezTo>
                  <a:pt x="0" y="1209565"/>
                  <a:pt x="1209565" y="0"/>
                  <a:pt x="2701640" y="0"/>
                </a:cubicBezTo>
                <a:close/>
              </a:path>
            </a:pathLst>
          </a:custGeom>
          <a:noFill/>
          <a:ln w="6350">
            <a:noFill/>
          </a:ln>
        </p:spPr>
      </p:pic>
    </p:spTree>
    <p:extLst>
      <p:ext uri="{BB962C8B-B14F-4D97-AF65-F5344CB8AC3E}">
        <p14:creationId xmlns:p14="http://schemas.microsoft.com/office/powerpoint/2010/main" val="5319308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3D192E-6B77-E7D2-359E-5A0C1C29F3D4}"/>
              </a:ext>
            </a:extLst>
          </p:cNvPr>
          <p:cNvSpPr txBox="1"/>
          <p:nvPr/>
        </p:nvSpPr>
        <p:spPr>
          <a:xfrm>
            <a:off x="1693715" y="471990"/>
            <a:ext cx="2811796" cy="15084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How do we teach reading?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983565-EF43-A90D-BA60-B55AA441D762}"/>
              </a:ext>
            </a:extLst>
          </p:cNvPr>
          <p:cNvSpPr txBox="1"/>
          <p:nvPr/>
        </p:nvSpPr>
        <p:spPr>
          <a:xfrm>
            <a:off x="2032000" y="2956107"/>
            <a:ext cx="4947023" cy="34299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teach early reading using a synthetic phonics 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called, 'Little 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Letters and Sounds Revised’​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rigorously structured reading 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find out more about Little </a:t>
            </a:r>
            <a:r>
              <a:rPr 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using the following web address: ​</a:t>
            </a:r>
          </a:p>
          <a:p>
            <a:pPr fontAlgn="base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u="sng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https://www.littlewandlelettersandsounds.org.uk/resources/for-parents/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9" name="Picture 4">
            <a:extLst>
              <a:ext uri="{FF2B5EF4-FFF2-40B4-BE49-F238E27FC236}">
                <a16:creationId xmlns:a16="http://schemas.microsoft.com/office/drawing/2014/main" id="{B43EAB77-DFC6-4B14-B5AA-CF5EEF665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61281" y="180650"/>
            <a:ext cx="1578440" cy="156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BDC064C2-D7CB-9B65-8984-A924859B971B}"/>
              </a:ext>
            </a:extLst>
          </p:cNvPr>
          <p:cNvSpPr/>
          <p:nvPr/>
        </p:nvSpPr>
        <p:spPr>
          <a:xfrm>
            <a:off x="11712998" y="6097978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39"/>
    </mc:Choice>
    <mc:Fallback xmlns="">
      <p:transition spd="slow" advTm="4143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4">
            <a:extLst>
              <a:ext uri="{FF2B5EF4-FFF2-40B4-BE49-F238E27FC236}">
                <a16:creationId xmlns:a16="http://schemas.microsoft.com/office/drawing/2014/main" id="{B43EAB77-DFC6-4B14-B5AA-CF5EEF6659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271" y="4481660"/>
            <a:ext cx="1962150" cy="195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E1DFB1-2541-C25B-78C0-945ECF0E98E3}"/>
              </a:ext>
            </a:extLst>
          </p:cNvPr>
          <p:cNvSpPr txBox="1"/>
          <p:nvPr/>
        </p:nvSpPr>
        <p:spPr>
          <a:xfrm>
            <a:off x="3810000" y="2067375"/>
            <a:ext cx="45720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 year 1 the children will receive a daily phonics lesson 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phonics lesson will teach the children letters and the sounds they make​</a:t>
            </a:r>
          </a:p>
          <a:p>
            <a:pPr rtl="0" fontAlgn="base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phonics lesson will teach the children how to spell tricky words​</a:t>
            </a:r>
          </a:p>
          <a:p>
            <a:pPr rtl="0" fontAlgn="base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F81E1A-997F-0A96-C997-E900CD924724}"/>
              </a:ext>
            </a:extLst>
          </p:cNvPr>
          <p:cNvSpPr txBox="1"/>
          <p:nvPr/>
        </p:nvSpPr>
        <p:spPr>
          <a:xfrm>
            <a:off x="370804" y="671636"/>
            <a:ext cx="60486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How do we teach reading?</a:t>
            </a:r>
          </a:p>
        </p:txBody>
      </p:sp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9071FBD9-D7AE-1ADA-0B3D-BBAD56134728}"/>
              </a:ext>
            </a:extLst>
          </p:cNvPr>
          <p:cNvSpPr/>
          <p:nvPr/>
        </p:nvSpPr>
        <p:spPr>
          <a:xfrm>
            <a:off x="11726748" y="6090040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052A81-E6A5-2747-BDE5-F907D0F0BD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861" y="4461678"/>
            <a:ext cx="2667372" cy="19910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439"/>
    </mc:Choice>
    <mc:Fallback xmlns="">
      <p:transition spd="slow" advTm="414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0964E-5E18-640A-1A52-2F4B633EC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fluent reader enjoys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08376-217D-34A7-ABDF-E1317BD88D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2220" y="2168340"/>
            <a:ext cx="6709906" cy="3146611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buClr>
                <a:srgbClr val="8AD0D6"/>
              </a:buClr>
            </a:pPr>
            <a:endParaRPr lang="en-US" dirty="0"/>
          </a:p>
          <a:p>
            <a:pPr>
              <a:buClr>
                <a:srgbClr val="8AD0D6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 early love of reading is the strongest indicator of future academic success</a:t>
            </a:r>
          </a:p>
          <a:p>
            <a:pPr>
              <a:buClr>
                <a:srgbClr val="8AD0D6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We want the children to LOVE reading</a:t>
            </a:r>
          </a:p>
          <a:p>
            <a:pPr>
              <a:buClr>
                <a:srgbClr val="8AD0D6"/>
              </a:buClr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If we want children to read, they must enjoy It</a:t>
            </a:r>
          </a:p>
          <a:p>
            <a:pPr>
              <a:buClr>
                <a:srgbClr val="8AD0D6"/>
              </a:buClr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559425-8B42-66EF-D5B3-FA7BB731C3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27572">
            <a:off x="6365067" y="4828925"/>
            <a:ext cx="1134576" cy="14815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3AA3055-8C0C-9CFB-4400-EE959B7DC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16545">
            <a:off x="4273947" y="5003144"/>
            <a:ext cx="1608578" cy="1411847"/>
          </a:xfrm>
          <a:prstGeom prst="rect">
            <a:avLst/>
          </a:prstGeom>
        </p:spPr>
      </p:pic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22D04D0B-8359-910A-145D-6285ED8D7356}"/>
              </a:ext>
            </a:extLst>
          </p:cNvPr>
          <p:cNvSpPr/>
          <p:nvPr/>
        </p:nvSpPr>
        <p:spPr>
          <a:xfrm>
            <a:off x="11630495" y="6035038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873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01"/>
    </mc:Choice>
    <mc:Fallback xmlns="">
      <p:transition spd="slow" advTm="217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16491-9795-98A8-01C4-95516A3D6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How do we make sure that the children love reading?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9C51C-D52B-E5AB-17B8-C8DE89E1CE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2220" y="2668246"/>
            <a:ext cx="6709906" cy="3146611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match the books the children take home (reading practice books) very closely to the children’s  learning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minimise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the cognitive load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make sure that the child does not struggle 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make sure that the child is successful and understands what they are reading</a:t>
            </a:r>
          </a:p>
          <a:p>
            <a:r>
              <a:rPr lang="en-US" dirty="0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We make sure that the child is </a:t>
            </a:r>
            <a:r>
              <a:rPr lang="en-US" dirty="0" err="1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practising</a:t>
            </a:r>
            <a:r>
              <a:rPr lang="en-US" dirty="0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 reading fluently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9831D4-61E0-7B29-35DB-D22C0C547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70630">
            <a:off x="9548009" y="4850775"/>
            <a:ext cx="914400" cy="850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8F02DB3-23F4-1F6D-71C9-8B49F8A42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47608">
            <a:off x="8510177" y="4629927"/>
            <a:ext cx="1014413" cy="1042988"/>
          </a:xfrm>
          <a:prstGeom prst="rect">
            <a:avLst/>
          </a:prstGeom>
        </p:spPr>
      </p:pic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C185F0C8-F45F-07F1-C4FA-934E47BDE863}"/>
              </a:ext>
            </a:extLst>
          </p:cNvPr>
          <p:cNvSpPr/>
          <p:nvPr/>
        </p:nvSpPr>
        <p:spPr>
          <a:xfrm>
            <a:off x="11644245" y="6158791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858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51"/>
    </mc:Choice>
    <mc:Fallback xmlns="">
      <p:transition spd="slow" advTm="36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FEBFCA-4C2D-4504-1FD4-33026A42D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Why do we need to match phonic knowledge to reading books so carefully?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FB6DE-4A04-2875-401C-C58A2DD27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68649" y="2420888"/>
            <a:ext cx="6709906" cy="3422268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Put you in the position of reception child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have been learning lots of letters and sounds for 2 terms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are doing so well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love reading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You can read the following…</a:t>
            </a:r>
          </a:p>
          <a:p>
            <a:pPr>
              <a:buClr>
                <a:srgbClr val="8AD0D6"/>
              </a:buClr>
            </a:pPr>
            <a:endParaRPr lang="en-US" dirty="0"/>
          </a:p>
          <a:p>
            <a:pPr>
              <a:buClr>
                <a:srgbClr val="8AD0D6"/>
              </a:buClr>
            </a:pPr>
            <a:endParaRPr lang="en-US" dirty="0"/>
          </a:p>
          <a:p>
            <a:pPr>
              <a:buClr>
                <a:schemeClr val="accent2"/>
              </a:buClr>
            </a:pP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What happens if I give you a more challenging book?</a:t>
            </a:r>
          </a:p>
          <a:p>
            <a:pPr>
              <a:buClr>
                <a:srgbClr val="8AD0D6"/>
              </a:buClr>
            </a:pPr>
            <a:endParaRPr lang="en-US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B75F630-1292-FD2E-7833-840811C92D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831" y="4628643"/>
            <a:ext cx="7053542" cy="597917"/>
          </a:xfrm>
          <a:prstGeom prst="rect">
            <a:avLst/>
          </a:prstGeom>
        </p:spPr>
      </p:pic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2D3ACB49-6B76-FF3A-E731-DDF6B24F2F96}"/>
              </a:ext>
            </a:extLst>
          </p:cNvPr>
          <p:cNvSpPr/>
          <p:nvPr/>
        </p:nvSpPr>
        <p:spPr>
          <a:xfrm>
            <a:off x="11747374" y="6083165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614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96"/>
    </mc:Choice>
    <mc:Fallback xmlns="">
      <p:transition spd="slow" advTm="32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C15C88-A52D-FDCE-24F8-BCA38A5ADE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73E283B9-8DBF-D28C-B8A3-D887AE8D2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396" y="2152203"/>
            <a:ext cx="8101208" cy="4234608"/>
          </a:xfrm>
          <a:prstGeom prst="rect">
            <a:avLst/>
          </a:prstGeom>
        </p:spPr>
      </p:pic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5CF151FA-C8C9-9C64-B4CE-FBC2558E51D7}"/>
              </a:ext>
            </a:extLst>
          </p:cNvPr>
          <p:cNvSpPr/>
          <p:nvPr/>
        </p:nvSpPr>
        <p:spPr>
          <a:xfrm>
            <a:off x="11669366" y="6176270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63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62"/>
    </mc:Choice>
    <mc:Fallback xmlns="">
      <p:transition spd="slow" advTm="2296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27EB8-58AC-4CEB-95BF-18711583F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is the impact?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02498F-B6AE-4149-809D-9F1914179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823" y="2075219"/>
            <a:ext cx="10515600" cy="4114801"/>
          </a:xfrm>
        </p:spPr>
        <p:txBody>
          <a:bodyPr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Cognitive load 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Enjoyment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Comprehension</a:t>
            </a:r>
          </a:p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</a:p>
          <a:p>
            <a:endParaRPr lang="en-GB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D74F374-ADE0-991B-30ED-8A8B9665C73D}"/>
              </a:ext>
            </a:extLst>
          </p:cNvPr>
          <p:cNvSpPr/>
          <p:nvPr/>
        </p:nvSpPr>
        <p:spPr>
          <a:xfrm>
            <a:off x="11685496" y="6035038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02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96"/>
    </mc:Choice>
    <mc:Fallback xmlns="">
      <p:transition spd="slow" advTm="34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BDDDE-D56F-8079-64B5-1A48FEA4C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 child will bring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B80DB-E539-07E0-D803-A6C06AC5E0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2502" y="2071105"/>
            <a:ext cx="6709906" cy="3659518"/>
          </a:xfr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A reading practice book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They will be able to read this book automatically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This is a book which will enable your child to ‘show off’ their reading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This means that your child will love reading and will expect what they read to be fun and make sense to them</a:t>
            </a:r>
          </a:p>
          <a:p>
            <a:r>
              <a:rPr lang="en-US" sz="2200" dirty="0">
                <a:latin typeface="Arial" panose="020B0604020202020204" pitchFamily="34" charset="0"/>
                <a:cs typeface="Arial" panose="020B0604020202020204" pitchFamily="34" charset="0"/>
              </a:rPr>
              <a:t>Please remember these messages if you find yourself thinking, ‘Is this book too easy?’</a:t>
            </a:r>
          </a:p>
          <a:p>
            <a:endParaRPr lang="en-US" dirty="0"/>
          </a:p>
          <a:p>
            <a:r>
              <a:rPr lang="en-US" b="1" dirty="0"/>
              <a:t>A sharing book</a:t>
            </a:r>
          </a:p>
          <a:p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This is a book chosen by your child for you to read to them</a:t>
            </a:r>
          </a:p>
          <a:p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Your child is not expected to read this book</a:t>
            </a:r>
          </a:p>
          <a:p>
            <a:r>
              <a:rPr lang="en-US" sz="2300" dirty="0">
                <a:latin typeface="Arial" panose="020B0604020202020204" pitchFamily="34" charset="0"/>
                <a:cs typeface="Arial" panose="020B0604020202020204" pitchFamily="34" charset="0"/>
              </a:rPr>
              <a:t>This book is all about fun and enjoyment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03F1165-554E-17D2-605B-E74FF24AAB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4142" y="1960980"/>
            <a:ext cx="759451" cy="7286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867F19-9E6D-1521-A4D4-3F74D4744D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22330" y="4939202"/>
            <a:ext cx="719253" cy="757871"/>
          </a:xfrm>
          <a:prstGeom prst="rect">
            <a:avLst/>
          </a:prstGeom>
        </p:spPr>
      </p:pic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FE33EBD6-4C09-8260-D9E8-E2EF78429CF8}"/>
              </a:ext>
            </a:extLst>
          </p:cNvPr>
          <p:cNvSpPr/>
          <p:nvPr/>
        </p:nvSpPr>
        <p:spPr>
          <a:xfrm>
            <a:off x="11623620" y="5980037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9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751"/>
    </mc:Choice>
    <mc:Fallback xmlns="">
      <p:transition spd="slow" advTm="53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63163-3584-4E44-EBB9-162A5E4B8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3BC3A-8DB3-3954-E4EB-A21227ED1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Once your child has finished the Little Wandle reading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programme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their reading fluency and comprehension will be assessed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Your child may then bring home a </a:t>
            </a:r>
            <a:r>
              <a:rPr lang="en-US" dirty="0" err="1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colour</a:t>
            </a:r>
            <a:r>
              <a:rPr lang="en-US" dirty="0">
                <a:latin typeface="Arial" panose="020B0604020202020204" pitchFamily="34" charset="0"/>
                <a:ea typeface="+mj-lt"/>
                <a:cs typeface="Arial" panose="020B0604020202020204" pitchFamily="34" charset="0"/>
              </a:rPr>
              <a:t> book banded book 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Again, this is very closely matched to the child's reading ability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 children progress at different rates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 is essential that the children do not view their progress as a race through the book bands</a:t>
            </a:r>
          </a:p>
          <a:p>
            <a:pPr>
              <a:buClr>
                <a:srgbClr val="00B050"/>
              </a:buClr>
              <a:buFont typeface="Wingdings" panose="05000000000000000000" pitchFamily="2" charset="2"/>
              <a:buChar char="Ø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Phonics screening check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8FE3398-26BD-151D-19B3-0BB9212CAD57}"/>
              </a:ext>
            </a:extLst>
          </p:cNvPr>
          <p:cNvSpPr/>
          <p:nvPr/>
        </p:nvSpPr>
        <p:spPr>
          <a:xfrm>
            <a:off x="11685497" y="6096915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086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27CA76-2E4E-7DCA-5D76-D65235692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E32742-DAA0-EAE5-7224-FA13649BE5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Writing sentences independently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Capital letters, finger spaces and full stops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Phonic spelling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Handwriting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Vocabulary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Story writing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Non-fiction writing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Proofreading/editing simple writing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949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CCA113-E8D8-B231-3C2A-7FBDCB1D6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B39C26-632D-41DB-5ABB-7D69FCD7FC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Number and place value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Addition and subtraction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Fractions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Shape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Measurement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Position and direction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Time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/>
              <a:t>Money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10420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CDA2D-CC6C-E8DA-707C-5146DDF4A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together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19456-7EA6-DAA6-CEC5-5CD0B6559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97" y="3178281"/>
            <a:ext cx="4331941" cy="2400528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en-GB" altLang="en-US" dirty="0">
                <a:cs typeface="Arial"/>
              </a:rPr>
              <a:t>Your child is important to us. </a:t>
            </a:r>
            <a:endParaRPr lang="en-GB" altLang="en-US" dirty="0"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</a:pPr>
            <a:endParaRPr lang="en-GB" altLang="en-US" dirty="0">
              <a:latin typeface="Arial" panose="020B0604020202020204" pitchFamily="34" charset="0"/>
            </a:endParaRPr>
          </a:p>
          <a:p>
            <a:pPr algn="ctr">
              <a:spcBef>
                <a:spcPct val="0"/>
              </a:spcBef>
            </a:pPr>
            <a:r>
              <a:rPr lang="en-GB" altLang="en-US" dirty="0">
                <a:cs typeface="Arial"/>
              </a:rPr>
              <a:t>We want them to be happy in school and make the best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cs typeface="Arial"/>
              </a:rPr>
              <a:t>possible progress they can.</a:t>
            </a:r>
          </a:p>
          <a:p>
            <a:endParaRPr lang="en-GB" dirty="0"/>
          </a:p>
        </p:txBody>
      </p:sp>
      <p:pic>
        <p:nvPicPr>
          <p:cNvPr id="5" name="Picture 5" descr="http://www.dreamstime.com/happy-smiling-faces-thumb5677553.jpg">
            <a:extLst>
              <a:ext uri="{FF2B5EF4-FFF2-40B4-BE49-F238E27FC236}">
                <a16:creationId xmlns:a16="http://schemas.microsoft.com/office/drawing/2014/main" id="{13CED11E-6CEE-5EB1-DD85-987F09B52C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726" y="2840240"/>
            <a:ext cx="3668713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0544C05B-3066-D44E-50EB-50C0C55CE5CF}"/>
              </a:ext>
            </a:extLst>
          </p:cNvPr>
          <p:cNvSpPr/>
          <p:nvPr/>
        </p:nvSpPr>
        <p:spPr>
          <a:xfrm>
            <a:off x="11685497" y="6096915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5189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818F7-06A5-915A-D5D9-B8810D362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Ways to help at home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05A4D08-EA3E-B36D-1BBA-F7890D1D3D0F}"/>
              </a:ext>
            </a:extLst>
          </p:cNvPr>
          <p:cNvSpPr/>
          <p:nvPr/>
        </p:nvSpPr>
        <p:spPr>
          <a:xfrm>
            <a:off x="5002845" y="2312189"/>
            <a:ext cx="2186309" cy="11168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Read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BBEE34-9177-8494-A1F6-85A5A6823FEE}"/>
              </a:ext>
            </a:extLst>
          </p:cNvPr>
          <p:cNvSpPr/>
          <p:nvPr/>
        </p:nvSpPr>
        <p:spPr>
          <a:xfrm>
            <a:off x="2768410" y="3798375"/>
            <a:ext cx="2186309" cy="11168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Spellings/ handwriting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20CCA5D-D05D-E846-E8DB-08A82E9A6CF0}"/>
              </a:ext>
            </a:extLst>
          </p:cNvPr>
          <p:cNvSpPr/>
          <p:nvPr/>
        </p:nvSpPr>
        <p:spPr>
          <a:xfrm>
            <a:off x="5002845" y="5291437"/>
            <a:ext cx="2186309" cy="11168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Encourage independence and resilience.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C280CE9-DCAE-D541-369B-2C0697D32ED0}"/>
              </a:ext>
            </a:extLst>
          </p:cNvPr>
          <p:cNvSpPr/>
          <p:nvPr/>
        </p:nvSpPr>
        <p:spPr>
          <a:xfrm>
            <a:off x="7369057" y="3798374"/>
            <a:ext cx="2186309" cy="1116811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Maths games (e.g., </a:t>
            </a:r>
            <a:r>
              <a:rPr lang="en-GB" dirty="0" err="1"/>
              <a:t>numbots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4959697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31C74-6DAE-E07D-9233-4CBEF207E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0168" y="4476975"/>
            <a:ext cx="6311664" cy="466344"/>
          </a:xfrm>
        </p:spPr>
        <p:txBody>
          <a:bodyPr anchor="ctr">
            <a:noAutofit/>
          </a:bodyPr>
          <a:lstStyle/>
          <a:p>
            <a:r>
              <a:rPr lang="en-GB" sz="4400" dirty="0"/>
              <a:t>Thank you!</a:t>
            </a:r>
          </a:p>
        </p:txBody>
      </p:sp>
      <p:pic>
        <p:nvPicPr>
          <p:cNvPr id="5" name="Picture 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9A86212C-F26F-1886-D700-2C9928D329B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 l="1133" r="1974" b="-1"/>
          <a:stretch>
            <a:fillRect/>
          </a:stretch>
        </p:blipFill>
        <p:spPr>
          <a:xfrm>
            <a:off x="3803420" y="1726648"/>
            <a:ext cx="4585160" cy="2298504"/>
          </a:xfrm>
          <a:prstGeom prst="rect">
            <a:avLst/>
          </a:prstGeom>
          <a:noFill/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A214165-390D-393E-2187-C02D48F8FD32}"/>
              </a:ext>
            </a:extLst>
          </p:cNvPr>
          <p:cNvSpPr txBox="1">
            <a:spLocks/>
          </p:cNvSpPr>
          <p:nvPr/>
        </p:nvSpPr>
        <p:spPr>
          <a:xfrm>
            <a:off x="2940168" y="5669281"/>
            <a:ext cx="6311664" cy="466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110000"/>
              </a:lnSpc>
              <a:spcBef>
                <a:spcPts val="1000"/>
              </a:spcBef>
              <a:buNone/>
              <a:defRPr sz="1800" kern="1200" cap="all" baseline="0">
                <a:solidFill>
                  <a:schemeClr val="tx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/>
              <a:t>Any questions?</a:t>
            </a:r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76977469-3A72-5062-51A9-B9D2E10ED1A4}"/>
              </a:ext>
            </a:extLst>
          </p:cNvPr>
          <p:cNvSpPr/>
          <p:nvPr/>
        </p:nvSpPr>
        <p:spPr>
          <a:xfrm>
            <a:off x="11685497" y="6096915"/>
            <a:ext cx="288032" cy="576064"/>
          </a:xfrm>
          <a:prstGeom prst="triangle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4607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7.7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7.2|13.2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3.5|3.2|4.7|1.5|1.5|6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1.8|4.1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.8|1.8|5.5|6.4|6.5|9.7|2.1|2.1|3.9|3.3"/>
</p:tagLst>
</file>

<file path=ppt/theme/theme1.xml><?xml version="1.0" encoding="utf-8"?>
<a:theme xmlns:a="http://schemas.openxmlformats.org/drawingml/2006/main" name="Archway">
  <a:themeElements>
    <a:clrScheme name="Archway">
      <a:dk1>
        <a:sysClr val="windowText" lastClr="000000"/>
      </a:dk1>
      <a:lt1>
        <a:sysClr val="window" lastClr="FFFFFF"/>
      </a:lt1>
      <a:dk2>
        <a:srgbClr val="424C4E"/>
      </a:dk2>
      <a:lt2>
        <a:srgbClr val="EDE9E7"/>
      </a:lt2>
      <a:accent1>
        <a:srgbClr val="9FA597"/>
      </a:accent1>
      <a:accent2>
        <a:srgbClr val="AEA67E"/>
      </a:accent2>
      <a:accent3>
        <a:srgbClr val="957D71"/>
      </a:accent3>
      <a:accent4>
        <a:srgbClr val="C88769"/>
      </a:accent4>
      <a:accent5>
        <a:srgbClr val="97A4AA"/>
      </a:accent5>
      <a:accent6>
        <a:srgbClr val="9FA4A5"/>
      </a:accent6>
      <a:hlink>
        <a:srgbClr val="8C9484"/>
      </a:hlink>
      <a:folHlink>
        <a:srgbClr val="C1795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way" id="{CCBE687C-D9F1-4254-B066-5079611C2397}" vid="{9D57D580-D4A7-454F-BF49-8DDDB4A8185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Words>666</Words>
  <Application>Microsoft Office PowerPoint</Application>
  <PresentationFormat>Widescreen</PresentationFormat>
  <Paragraphs>106</Paragraphs>
  <Slides>18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Aptos</vt:lpstr>
      <vt:lpstr>Arial</vt:lpstr>
      <vt:lpstr>Goudy Old Style</vt:lpstr>
      <vt:lpstr>Wingdings</vt:lpstr>
      <vt:lpstr>Wingdings 3</vt:lpstr>
      <vt:lpstr>Archway</vt:lpstr>
      <vt:lpstr>Welcome to year 1!</vt:lpstr>
      <vt:lpstr>What your child needs</vt:lpstr>
      <vt:lpstr>What is year 1 like?</vt:lpstr>
      <vt:lpstr>What we learn</vt:lpstr>
      <vt:lpstr>PowerPoint Presentation</vt:lpstr>
      <vt:lpstr>PowerPoint Presentation</vt:lpstr>
      <vt:lpstr>A fluent reader enjoys reading</vt:lpstr>
      <vt:lpstr>How do we make sure that the children love reading?</vt:lpstr>
      <vt:lpstr>Why do we need to match phonic knowledge to reading books so carefully?</vt:lpstr>
      <vt:lpstr>PowerPoint Presentation</vt:lpstr>
      <vt:lpstr>What is the impact?</vt:lpstr>
      <vt:lpstr>Your child will bring home…</vt:lpstr>
      <vt:lpstr>Progress</vt:lpstr>
      <vt:lpstr>Writing</vt:lpstr>
      <vt:lpstr>maths</vt:lpstr>
      <vt:lpstr>Working together</vt:lpstr>
      <vt:lpstr>Ways to help at home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Tara Sheppard</dc:creator>
  <cp:lastModifiedBy>Tara Sheppard</cp:lastModifiedBy>
  <cp:revision>1</cp:revision>
  <dcterms:created xsi:type="dcterms:W3CDTF">2026-09-13T07:08:12Z</dcterms:created>
  <dcterms:modified xsi:type="dcterms:W3CDTF">2026-09-13T07:33:34Z</dcterms:modified>
</cp:coreProperties>
</file>