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257" r:id="rId5"/>
    <p:sldId id="258" r:id="rId6"/>
    <p:sldId id="260" r:id="rId7"/>
    <p:sldId id="271" r:id="rId8"/>
    <p:sldId id="276" r:id="rId9"/>
    <p:sldId id="266" r:id="rId10"/>
    <p:sldId id="280" r:id="rId11"/>
    <p:sldId id="272" r:id="rId12"/>
    <p:sldId id="273" r:id="rId13"/>
    <p:sldId id="293" r:id="rId14"/>
    <p:sldId id="300" r:id="rId15"/>
    <p:sldId id="303" r:id="rId16"/>
    <p:sldId id="301" r:id="rId17"/>
    <p:sldId id="295" r:id="rId18"/>
    <p:sldId id="277" r:id="rId19"/>
    <p:sldId id="302" r:id="rId20"/>
    <p:sldId id="291" r:id="rId21"/>
    <p:sldId id="299" r:id="rId22"/>
    <p:sldId id="297" r:id="rId23"/>
    <p:sldId id="298"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EACA39-0437-48B4-8C3B-275F93A649A1}" v="2" dt="2026-09-13T19:52:45.747"/>
    <p1510:client id="{F80D35C6-AE9D-4732-A4D9-6F83036A3DFD}" v="25" dt="2026-09-13T09:29:46.348"/>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3A45BA1-980A-4507-BE5A-5C1E7C2FFD8F}" type="datetimeFigureOut">
              <a:rPr lang="en-US"/>
              <a:t>9/14/2026</a:t>
            </a:fld>
            <a:endParaRPr/>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5A3416D-7FED-43BC-AA7C-D92DBA01ED64}" type="datetimeFigureOut">
              <a:rPr lang="en-US"/>
              <a:t>9/14/2026</a:t>
            </a:fld>
            <a:endParaRPr/>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a:t>
            </a:fld>
            <a:endParaRPr lang="en-GB"/>
          </a:p>
        </p:txBody>
      </p:sp>
    </p:spTree>
    <p:extLst>
      <p:ext uri="{BB962C8B-B14F-4D97-AF65-F5344CB8AC3E}">
        <p14:creationId xmlns:p14="http://schemas.microsoft.com/office/powerpoint/2010/main" val="352778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2</a:t>
            </a:fld>
            <a:endParaRPr lang="en-GB"/>
          </a:p>
        </p:txBody>
      </p:sp>
    </p:spTree>
    <p:extLst>
      <p:ext uri="{BB962C8B-B14F-4D97-AF65-F5344CB8AC3E}">
        <p14:creationId xmlns:p14="http://schemas.microsoft.com/office/powerpoint/2010/main" val="3001064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Queuing system at school door. Suzi</a:t>
            </a:r>
          </a:p>
        </p:txBody>
      </p:sp>
      <p:sp>
        <p:nvSpPr>
          <p:cNvPr id="4" name="Slide Number Placeholder 3"/>
          <p:cNvSpPr>
            <a:spLocks noGrp="1"/>
          </p:cNvSpPr>
          <p:nvPr>
            <p:ph type="sldNum" sz="quarter" idx="5"/>
          </p:nvPr>
        </p:nvSpPr>
        <p:spPr/>
        <p:txBody>
          <a:bodyPr/>
          <a:lstStyle/>
          <a:p>
            <a:fld id="{C8DC57A8-AE18-4654-B6AF-04B3577165BE}" type="slidenum">
              <a:rPr lang="en-GB" smtClean="0"/>
              <a:t>3</a:t>
            </a:fld>
            <a:endParaRPr lang="en-GB"/>
          </a:p>
        </p:txBody>
      </p:sp>
    </p:spTree>
    <p:extLst>
      <p:ext uri="{BB962C8B-B14F-4D97-AF65-F5344CB8AC3E}">
        <p14:creationId xmlns:p14="http://schemas.microsoft.com/office/powerpoint/2010/main" val="2782347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Discuss book bags / changing for PE – Building independence as the year progresses. Ask parents to continue to support children to dress and undress themselves.</a:t>
            </a:r>
          </a:p>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4</a:t>
            </a:fld>
            <a:endParaRPr lang="en-GB"/>
          </a:p>
        </p:txBody>
      </p:sp>
    </p:spTree>
    <p:extLst>
      <p:ext uri="{BB962C8B-B14F-4D97-AF65-F5344CB8AC3E}">
        <p14:creationId xmlns:p14="http://schemas.microsoft.com/office/powerpoint/2010/main" val="3850977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5</a:t>
            </a:fld>
            <a:endParaRPr lang="en-GB"/>
          </a:p>
        </p:txBody>
      </p:sp>
    </p:spTree>
    <p:extLst>
      <p:ext uri="{BB962C8B-B14F-4D97-AF65-F5344CB8AC3E}">
        <p14:creationId xmlns:p14="http://schemas.microsoft.com/office/powerpoint/2010/main" val="983923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6</a:t>
            </a:fld>
            <a:endParaRPr lang="en-GB"/>
          </a:p>
        </p:txBody>
      </p:sp>
    </p:spTree>
    <p:extLst>
      <p:ext uri="{BB962C8B-B14F-4D97-AF65-F5344CB8AC3E}">
        <p14:creationId xmlns:p14="http://schemas.microsoft.com/office/powerpoint/2010/main" val="174905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At Woodthorpe we encourage the children to adopt our school values be kind, be brave, be happy. We expect children to be kind to each other in their words and actions. To help them with this, we encourage the children to recognise the impact their behaviour has on others. When their behaviour has hurt others, we spend time with all involved talking through what has happened, how everyone is feeling and how relationships can be restored. More details of our approach to behaviour management can be found on our website.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 Positive attitudes to behaviour and learning are </a:t>
            </a:r>
            <a:r>
              <a:rPr lang="en-GB">
                <a:solidFill>
                  <a:srgbClr val="FF0000"/>
                </a:solidFill>
              </a:rPr>
              <a:t>recognised and celebrated in our whole school assembly </a:t>
            </a:r>
            <a:r>
              <a:rPr lang="en-GB"/>
              <a:t>on Fridays. While your child is at Woodthorpe they are encouraged to be brave – both in their learning and in their relationships with others. Amongst other things, this means having a go when we’re unsure, talking to someone new, and not being afraid to make mistakes as mistakes help us learn.  Each week the school also recognises anyone who has shown outstanding bravery during our Friday assembly. If your child has succeeded in something out of school or been particularly brave do let the school office know so we can celebrate with them and share this in our weekly newsletter. Naomi</a:t>
            </a:r>
          </a:p>
          <a:p>
            <a:endParaRPr lang="en-GB"/>
          </a:p>
        </p:txBody>
      </p:sp>
      <p:sp>
        <p:nvSpPr>
          <p:cNvPr id="4" name="Slide Number Placeholder 3"/>
          <p:cNvSpPr>
            <a:spLocks noGrp="1"/>
          </p:cNvSpPr>
          <p:nvPr>
            <p:ph type="sldNum" sz="quarter" idx="5"/>
          </p:nvPr>
        </p:nvSpPr>
        <p:spPr/>
        <p:txBody>
          <a:bodyPr/>
          <a:lstStyle/>
          <a:p>
            <a:fld id="{C8DC57A8-AE18-4654-B6AF-04B3577165BE}" type="slidenum">
              <a:rPr lang="en-GB" smtClean="0"/>
              <a:t>7</a:t>
            </a:fld>
            <a:endParaRPr lang="en-GB"/>
          </a:p>
        </p:txBody>
      </p:sp>
    </p:spTree>
    <p:extLst>
      <p:ext uri="{BB962C8B-B14F-4D97-AF65-F5344CB8AC3E}">
        <p14:creationId xmlns:p14="http://schemas.microsoft.com/office/powerpoint/2010/main" val="924787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Mix of whole class/small group/adult led, child initiated… Suzi</a:t>
            </a:r>
          </a:p>
          <a:p>
            <a:endParaRPr lang="en-GB"/>
          </a:p>
        </p:txBody>
      </p:sp>
      <p:sp>
        <p:nvSpPr>
          <p:cNvPr id="4" name="Slide Number Placeholder 3"/>
          <p:cNvSpPr>
            <a:spLocks noGrp="1"/>
          </p:cNvSpPr>
          <p:nvPr>
            <p:ph type="sldNum" sz="quarter" idx="5"/>
          </p:nvPr>
        </p:nvSpPr>
        <p:spPr/>
        <p:txBody>
          <a:bodyPr/>
          <a:lstStyle/>
          <a:p>
            <a:fld id="{C8DC57A8-AE18-4654-B6AF-04B3577165BE}" type="slidenum">
              <a:rPr lang="en-GB" smtClean="0"/>
              <a:t>8</a:t>
            </a:fld>
            <a:endParaRPr lang="en-GB"/>
          </a:p>
        </p:txBody>
      </p:sp>
    </p:spTree>
    <p:extLst>
      <p:ext uri="{BB962C8B-B14F-4D97-AF65-F5344CB8AC3E}">
        <p14:creationId xmlns:p14="http://schemas.microsoft.com/office/powerpoint/2010/main" val="4142298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9</a:t>
            </a:fld>
            <a:endParaRPr lang="en-GB"/>
          </a:p>
        </p:txBody>
      </p:sp>
    </p:spTree>
    <p:extLst>
      <p:ext uri="{BB962C8B-B14F-4D97-AF65-F5344CB8AC3E}">
        <p14:creationId xmlns:p14="http://schemas.microsoft.com/office/powerpoint/2010/main" val="1812678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10</a:t>
            </a:fld>
            <a:endParaRPr lang="en-GB"/>
          </a:p>
        </p:txBody>
      </p:sp>
    </p:spTree>
    <p:extLst>
      <p:ext uri="{BB962C8B-B14F-4D97-AF65-F5344CB8AC3E}">
        <p14:creationId xmlns:p14="http://schemas.microsoft.com/office/powerpoint/2010/main" val="1597232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DC57A8-AE18-4654-B6AF-04B3577165BE}" type="slidenum">
              <a:rPr lang="en-GB" smtClean="0"/>
              <a:t>11</a:t>
            </a:fld>
            <a:endParaRPr lang="en-GB"/>
          </a:p>
        </p:txBody>
      </p:sp>
    </p:spTree>
    <p:extLst>
      <p:ext uri="{BB962C8B-B14F-4D97-AF65-F5344CB8AC3E}">
        <p14:creationId xmlns:p14="http://schemas.microsoft.com/office/powerpoint/2010/main" val="23074432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DC57A8-AE18-4654-B6AF-04B3577165BE}" type="slidenum">
              <a:rPr lang="en-GB" smtClean="0"/>
              <a:t>12</a:t>
            </a:fld>
            <a:endParaRPr lang="en-GB"/>
          </a:p>
        </p:txBody>
      </p:sp>
    </p:spTree>
    <p:extLst>
      <p:ext uri="{BB962C8B-B14F-4D97-AF65-F5344CB8AC3E}">
        <p14:creationId xmlns:p14="http://schemas.microsoft.com/office/powerpoint/2010/main" val="511360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33FD0-39DE-2AA6-3090-A61F5F61BA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99EDF3-AE6B-5264-8595-0889AB345F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758EB1-A4FA-7BE5-8189-1C76CE77FD3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Teaching love of writing and love of story</a:t>
            </a:r>
            <a:endParaRPr lang="en-GB"/>
          </a:p>
          <a:p>
            <a:r>
              <a:rPr lang="en-US"/>
              <a:t>Leads from mark making through to sentence writing. Naomi</a:t>
            </a:r>
          </a:p>
        </p:txBody>
      </p:sp>
      <p:sp>
        <p:nvSpPr>
          <p:cNvPr id="4" name="Slide Number Placeholder 3">
            <a:extLst>
              <a:ext uri="{FF2B5EF4-FFF2-40B4-BE49-F238E27FC236}">
                <a16:creationId xmlns:a16="http://schemas.microsoft.com/office/drawing/2014/main" id="{1581D612-39FB-580E-A76B-D5C099735CC0}"/>
              </a:ext>
            </a:extLst>
          </p:cNvPr>
          <p:cNvSpPr>
            <a:spLocks noGrp="1"/>
          </p:cNvSpPr>
          <p:nvPr>
            <p:ph type="sldNum" sz="quarter" idx="5"/>
          </p:nvPr>
        </p:nvSpPr>
        <p:spPr/>
        <p:txBody>
          <a:bodyPr/>
          <a:lstStyle/>
          <a:p>
            <a:fld id="{C8DC57A8-AE18-4654-B6AF-04B3577165BE}" type="slidenum">
              <a:rPr lang="en-GB" smtClean="0"/>
              <a:t>13</a:t>
            </a:fld>
            <a:endParaRPr lang="en-GB"/>
          </a:p>
        </p:txBody>
      </p:sp>
    </p:spTree>
    <p:extLst>
      <p:ext uri="{BB962C8B-B14F-4D97-AF65-F5344CB8AC3E}">
        <p14:creationId xmlns:p14="http://schemas.microsoft.com/office/powerpoint/2010/main" val="1066745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Teaching love of writing and love of story</a:t>
            </a:r>
            <a:endParaRPr lang="en-GB"/>
          </a:p>
          <a:p>
            <a:r>
              <a:rPr lang="en-US"/>
              <a:t>Leads from mark making through to sentence writing. Naomi</a:t>
            </a:r>
          </a:p>
        </p:txBody>
      </p:sp>
      <p:sp>
        <p:nvSpPr>
          <p:cNvPr id="4" name="Slide Number Placeholder 3"/>
          <p:cNvSpPr>
            <a:spLocks noGrp="1"/>
          </p:cNvSpPr>
          <p:nvPr>
            <p:ph type="sldNum" sz="quarter" idx="5"/>
          </p:nvPr>
        </p:nvSpPr>
        <p:spPr/>
        <p:txBody>
          <a:bodyPr/>
          <a:lstStyle/>
          <a:p>
            <a:fld id="{C8DC57A8-AE18-4654-B6AF-04B3577165BE}" type="slidenum">
              <a:rPr lang="en-GB" smtClean="0"/>
              <a:t>14</a:t>
            </a:fld>
            <a:endParaRPr lang="en-GB"/>
          </a:p>
        </p:txBody>
      </p:sp>
    </p:spTree>
    <p:extLst>
      <p:ext uri="{BB962C8B-B14F-4D97-AF65-F5344CB8AC3E}">
        <p14:creationId xmlns:p14="http://schemas.microsoft.com/office/powerpoint/2010/main" val="538599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15</a:t>
            </a:fld>
            <a:endParaRPr lang="en-GB"/>
          </a:p>
        </p:txBody>
      </p:sp>
    </p:spTree>
    <p:extLst>
      <p:ext uri="{BB962C8B-B14F-4D97-AF65-F5344CB8AC3E}">
        <p14:creationId xmlns:p14="http://schemas.microsoft.com/office/powerpoint/2010/main" val="2891938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2EE2-1A0F-9172-50EF-8F7BE2C43F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DB506C-68AF-948A-40BD-0B0ECB1F56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44BE12-EEE6-9804-D892-739D1A5721B0}"/>
              </a:ext>
            </a:extLst>
          </p:cNvPr>
          <p:cNvSpPr>
            <a:spLocks noGrp="1"/>
          </p:cNvSpPr>
          <p:nvPr>
            <p:ph type="body" idx="1"/>
          </p:nvPr>
        </p:nvSpPr>
        <p:spPr/>
        <p:txBody>
          <a:bodyPr/>
          <a:lstStyle/>
          <a:p>
            <a:r>
              <a:rPr lang="en-GB"/>
              <a:t>Naomi</a:t>
            </a:r>
          </a:p>
        </p:txBody>
      </p:sp>
      <p:sp>
        <p:nvSpPr>
          <p:cNvPr id="4" name="Slide Number Placeholder 3">
            <a:extLst>
              <a:ext uri="{FF2B5EF4-FFF2-40B4-BE49-F238E27FC236}">
                <a16:creationId xmlns:a16="http://schemas.microsoft.com/office/drawing/2014/main" id="{C87EB5A1-2259-C4BC-6B10-E19AF3B40D33}"/>
              </a:ext>
            </a:extLst>
          </p:cNvPr>
          <p:cNvSpPr>
            <a:spLocks noGrp="1"/>
          </p:cNvSpPr>
          <p:nvPr>
            <p:ph type="sldNum" sz="quarter" idx="5"/>
          </p:nvPr>
        </p:nvSpPr>
        <p:spPr/>
        <p:txBody>
          <a:bodyPr/>
          <a:lstStyle/>
          <a:p>
            <a:fld id="{C8DC57A8-AE18-4654-B6AF-04B3577165BE}" type="slidenum">
              <a:rPr lang="en-GB" smtClean="0"/>
              <a:t>16</a:t>
            </a:fld>
            <a:endParaRPr lang="en-GB"/>
          </a:p>
        </p:txBody>
      </p:sp>
    </p:spTree>
    <p:extLst>
      <p:ext uri="{BB962C8B-B14F-4D97-AF65-F5344CB8AC3E}">
        <p14:creationId xmlns:p14="http://schemas.microsoft.com/office/powerpoint/2010/main" val="39996795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Choose a book on Friday. Parents bring a bag to take home. Suzi</a:t>
            </a:r>
          </a:p>
        </p:txBody>
      </p:sp>
      <p:sp>
        <p:nvSpPr>
          <p:cNvPr id="4" name="Slide Number Placeholder 3"/>
          <p:cNvSpPr>
            <a:spLocks noGrp="1"/>
          </p:cNvSpPr>
          <p:nvPr>
            <p:ph type="sldNum" sz="quarter" idx="5"/>
          </p:nvPr>
        </p:nvSpPr>
        <p:spPr/>
        <p:txBody>
          <a:bodyPr/>
          <a:lstStyle/>
          <a:p>
            <a:fld id="{C8DC57A8-AE18-4654-B6AF-04B3577165BE}" type="slidenum">
              <a:rPr lang="en-GB" smtClean="0"/>
              <a:t>17</a:t>
            </a:fld>
            <a:endParaRPr lang="en-GB"/>
          </a:p>
        </p:txBody>
      </p:sp>
    </p:spTree>
    <p:extLst>
      <p:ext uri="{BB962C8B-B14F-4D97-AF65-F5344CB8AC3E}">
        <p14:creationId xmlns:p14="http://schemas.microsoft.com/office/powerpoint/2010/main" val="954191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Suzi</a:t>
            </a:r>
          </a:p>
        </p:txBody>
      </p:sp>
      <p:sp>
        <p:nvSpPr>
          <p:cNvPr id="4" name="Slide Number Placeholder 3"/>
          <p:cNvSpPr>
            <a:spLocks noGrp="1"/>
          </p:cNvSpPr>
          <p:nvPr>
            <p:ph type="sldNum" sz="quarter" idx="5"/>
          </p:nvPr>
        </p:nvSpPr>
        <p:spPr/>
        <p:txBody>
          <a:bodyPr/>
          <a:lstStyle/>
          <a:p>
            <a:fld id="{C8DC57A8-AE18-4654-B6AF-04B3577165BE}" type="slidenum">
              <a:rPr lang="en-GB" smtClean="0"/>
              <a:t>18</a:t>
            </a:fld>
            <a:endParaRPr lang="en-GB"/>
          </a:p>
        </p:txBody>
      </p:sp>
    </p:spTree>
    <p:extLst>
      <p:ext uri="{BB962C8B-B14F-4D97-AF65-F5344CB8AC3E}">
        <p14:creationId xmlns:p14="http://schemas.microsoft.com/office/powerpoint/2010/main" val="8019831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a:p>
            <a:r>
              <a:rPr lang="en-GB"/>
              <a:t>Choose a book on Friday. Parents bring a bag to take home. </a:t>
            </a:r>
          </a:p>
        </p:txBody>
      </p:sp>
      <p:sp>
        <p:nvSpPr>
          <p:cNvPr id="4" name="Slide Number Placeholder 3"/>
          <p:cNvSpPr>
            <a:spLocks noGrp="1"/>
          </p:cNvSpPr>
          <p:nvPr>
            <p:ph type="sldNum" sz="quarter" idx="5"/>
          </p:nvPr>
        </p:nvSpPr>
        <p:spPr/>
        <p:txBody>
          <a:bodyPr/>
          <a:lstStyle/>
          <a:p>
            <a:fld id="{C8DC57A8-AE18-4654-B6AF-04B3577165BE}" type="slidenum">
              <a:rPr lang="en-GB" smtClean="0"/>
              <a:t>19</a:t>
            </a:fld>
            <a:endParaRPr lang="en-GB"/>
          </a:p>
        </p:txBody>
      </p:sp>
    </p:spTree>
    <p:extLst>
      <p:ext uri="{BB962C8B-B14F-4D97-AF65-F5344CB8AC3E}">
        <p14:creationId xmlns:p14="http://schemas.microsoft.com/office/powerpoint/2010/main" val="2010063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a:t>
            </a:r>
          </a:p>
        </p:txBody>
      </p:sp>
      <p:sp>
        <p:nvSpPr>
          <p:cNvPr id="4" name="Slide Number Placeholder 3"/>
          <p:cNvSpPr>
            <a:spLocks noGrp="1"/>
          </p:cNvSpPr>
          <p:nvPr>
            <p:ph type="sldNum" sz="quarter" idx="5"/>
          </p:nvPr>
        </p:nvSpPr>
        <p:spPr/>
        <p:txBody>
          <a:bodyPr/>
          <a:lstStyle/>
          <a:p>
            <a:fld id="{C8DC57A8-AE18-4654-B6AF-04B3577165BE}" type="slidenum">
              <a:rPr lang="en-GB" smtClean="0"/>
              <a:t>20</a:t>
            </a:fld>
            <a:endParaRPr lang="en-GB"/>
          </a:p>
        </p:txBody>
      </p:sp>
    </p:spTree>
    <p:extLst>
      <p:ext uri="{BB962C8B-B14F-4D97-AF65-F5344CB8AC3E}">
        <p14:creationId xmlns:p14="http://schemas.microsoft.com/office/powerpoint/2010/main" val="33455416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9/14/2026</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9/14/2026</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9/14/2026</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9/14/2026</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9/14/2026</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title"/>
          </p:nvPr>
        </p:nvSpPr>
        <p:spPr>
          <a:xfrm>
            <a:off x="1065212" y="304800"/>
            <a:ext cx="10058402" cy="1219200"/>
          </a:xfrm>
        </p:spPr>
        <p:txBody>
          <a:bodyPr anchor="b">
            <a:normAutofit/>
          </a:bodyPr>
          <a:lstStyle/>
          <a:p>
            <a:pPr algn="ctr"/>
            <a:r>
              <a:rPr lang="en-US"/>
              <a:t>Welcome to our Foundation Stage</a:t>
            </a:r>
          </a:p>
        </p:txBody>
      </p:sp>
      <p:pic>
        <p:nvPicPr>
          <p:cNvPr id="7" name="Picture 6" descr="A green w with cartoon faces&#10;&#10;Description automatically generated">
            <a:extLst>
              <a:ext uri="{FF2B5EF4-FFF2-40B4-BE49-F238E27FC236}">
                <a16:creationId xmlns:a16="http://schemas.microsoft.com/office/drawing/2014/main" id="{F06956F1-9AAD-115B-4D5C-219F2E4239B5}"/>
              </a:ext>
            </a:extLst>
          </p:cNvPr>
          <p:cNvPicPr>
            <a:picLocks noChangeAspect="1"/>
          </p:cNvPicPr>
          <p:nvPr/>
        </p:nvPicPr>
        <p:blipFill>
          <a:blip r:embed="rId3"/>
          <a:stretch>
            <a:fillRect/>
          </a:stretch>
        </p:blipFill>
        <p:spPr>
          <a:xfrm>
            <a:off x="2543563" y="2256453"/>
            <a:ext cx="7104874" cy="3288542"/>
          </a:xfrm>
          <a:prstGeom prst="rect">
            <a:avLst/>
          </a:prstGeom>
          <a:noFill/>
        </p:spPr>
      </p:pic>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472212" y="506592"/>
            <a:ext cx="6540134" cy="697523"/>
          </a:xfrm>
        </p:spPr>
        <p:txBody>
          <a:bodyPr/>
          <a:lstStyle/>
          <a:p>
            <a:pPr algn="ctr"/>
            <a:r>
              <a:rPr lang="en-GB" dirty="0"/>
              <a:t>Our staff</a:t>
            </a:r>
            <a:endParaRPr dirty="0"/>
          </a:p>
        </p:txBody>
      </p:sp>
      <p:sp>
        <p:nvSpPr>
          <p:cNvPr id="8" name="TextBox 7"/>
          <p:cNvSpPr txBox="1"/>
          <p:nvPr/>
        </p:nvSpPr>
        <p:spPr>
          <a:xfrm>
            <a:off x="7655116" y="4168917"/>
            <a:ext cx="1481227" cy="338554"/>
          </a:xfrm>
          <a:prstGeom prst="rect">
            <a:avLst/>
          </a:prstGeom>
          <a:noFill/>
        </p:spPr>
        <p:txBody>
          <a:bodyPr wrap="square" rtlCol="0">
            <a:spAutoFit/>
          </a:bodyPr>
          <a:lstStyle/>
          <a:p>
            <a:pPr algn="ctr"/>
            <a:r>
              <a:rPr lang="en-GB" sz="1600" dirty="0">
                <a:solidFill>
                  <a:schemeClr val="tx2"/>
                </a:solidFill>
              </a:rPr>
              <a:t>Mrs Hardy</a:t>
            </a:r>
          </a:p>
        </p:txBody>
      </p:sp>
      <p:pic>
        <p:nvPicPr>
          <p:cNvPr id="14" name="Picture 13">
            <a:extLst>
              <a:ext uri="{FF2B5EF4-FFF2-40B4-BE49-F238E27FC236}">
                <a16:creationId xmlns:a16="http://schemas.microsoft.com/office/drawing/2014/main" id="{2042B4F4-3037-DD5B-48BF-D01E7385A143}"/>
              </a:ext>
            </a:extLst>
          </p:cNvPr>
          <p:cNvPicPr>
            <a:picLocks noChangeAspect="1"/>
          </p:cNvPicPr>
          <p:nvPr/>
        </p:nvPicPr>
        <p:blipFill>
          <a:blip r:embed="rId3"/>
          <a:stretch>
            <a:fillRect/>
          </a:stretch>
        </p:blipFill>
        <p:spPr>
          <a:xfrm>
            <a:off x="9278400" y="5358678"/>
            <a:ext cx="2667231" cy="1234547"/>
          </a:xfrm>
          <a:prstGeom prst="rect">
            <a:avLst/>
          </a:prstGeom>
        </p:spPr>
      </p:pic>
      <p:pic>
        <p:nvPicPr>
          <p:cNvPr id="20" name="Picture 19">
            <a:extLst>
              <a:ext uri="{FF2B5EF4-FFF2-40B4-BE49-F238E27FC236}">
                <a16:creationId xmlns:a16="http://schemas.microsoft.com/office/drawing/2014/main" id="{E7741992-E04E-8AC3-B97A-3946B312DC78}"/>
              </a:ext>
            </a:extLst>
          </p:cNvPr>
          <p:cNvPicPr>
            <a:picLocks noChangeAspect="1"/>
          </p:cNvPicPr>
          <p:nvPr/>
        </p:nvPicPr>
        <p:blipFill>
          <a:blip r:embed="rId4"/>
          <a:stretch>
            <a:fillRect/>
          </a:stretch>
        </p:blipFill>
        <p:spPr>
          <a:xfrm>
            <a:off x="7613972" y="1909182"/>
            <a:ext cx="1563517" cy="2184373"/>
          </a:xfrm>
          <a:prstGeom prst="rect">
            <a:avLst/>
          </a:prstGeom>
        </p:spPr>
      </p:pic>
      <p:pic>
        <p:nvPicPr>
          <p:cNvPr id="24" name="Picture 23">
            <a:extLst>
              <a:ext uri="{FF2B5EF4-FFF2-40B4-BE49-F238E27FC236}">
                <a16:creationId xmlns:a16="http://schemas.microsoft.com/office/drawing/2014/main" id="{64D47CA7-CF00-A1B9-61DB-B934F2333E2F}"/>
              </a:ext>
            </a:extLst>
          </p:cNvPr>
          <p:cNvPicPr>
            <a:picLocks noChangeAspect="1"/>
          </p:cNvPicPr>
          <p:nvPr/>
        </p:nvPicPr>
        <p:blipFill>
          <a:blip r:embed="rId5"/>
          <a:stretch>
            <a:fillRect/>
          </a:stretch>
        </p:blipFill>
        <p:spPr>
          <a:xfrm>
            <a:off x="821288" y="2048851"/>
            <a:ext cx="1650924" cy="2115246"/>
          </a:xfrm>
          <a:prstGeom prst="rect">
            <a:avLst/>
          </a:prstGeom>
        </p:spPr>
      </p:pic>
      <p:sp>
        <p:nvSpPr>
          <p:cNvPr id="25" name="TextBox 24">
            <a:extLst>
              <a:ext uri="{FF2B5EF4-FFF2-40B4-BE49-F238E27FC236}">
                <a16:creationId xmlns:a16="http://schemas.microsoft.com/office/drawing/2014/main" id="{9DE344CD-BCEB-DD54-80FC-4B5418CAD1FA}"/>
              </a:ext>
            </a:extLst>
          </p:cNvPr>
          <p:cNvSpPr txBox="1"/>
          <p:nvPr/>
        </p:nvSpPr>
        <p:spPr>
          <a:xfrm>
            <a:off x="854773" y="4168917"/>
            <a:ext cx="1583954" cy="338554"/>
          </a:xfrm>
          <a:prstGeom prst="rect">
            <a:avLst/>
          </a:prstGeom>
          <a:noFill/>
        </p:spPr>
        <p:txBody>
          <a:bodyPr wrap="square" rtlCol="0">
            <a:spAutoFit/>
          </a:bodyPr>
          <a:lstStyle/>
          <a:p>
            <a:pPr algn="ctr"/>
            <a:r>
              <a:rPr lang="en-GB" sz="1600" dirty="0">
                <a:solidFill>
                  <a:schemeClr val="tx2"/>
                </a:solidFill>
              </a:rPr>
              <a:t>Mrs Burton</a:t>
            </a:r>
          </a:p>
        </p:txBody>
      </p:sp>
      <p:pic>
        <p:nvPicPr>
          <p:cNvPr id="27" name="Picture 26">
            <a:extLst>
              <a:ext uri="{FF2B5EF4-FFF2-40B4-BE49-F238E27FC236}">
                <a16:creationId xmlns:a16="http://schemas.microsoft.com/office/drawing/2014/main" id="{01537B52-BD71-AC23-81F5-2CAA96BAD55D}"/>
              </a:ext>
            </a:extLst>
          </p:cNvPr>
          <p:cNvPicPr>
            <a:picLocks noChangeAspect="1"/>
          </p:cNvPicPr>
          <p:nvPr/>
        </p:nvPicPr>
        <p:blipFill>
          <a:blip r:embed="rId6"/>
          <a:stretch>
            <a:fillRect/>
          </a:stretch>
        </p:blipFill>
        <p:spPr>
          <a:xfrm>
            <a:off x="2666582" y="2048851"/>
            <a:ext cx="1631062" cy="2120066"/>
          </a:xfrm>
          <a:prstGeom prst="rect">
            <a:avLst/>
          </a:prstGeom>
        </p:spPr>
      </p:pic>
      <p:sp>
        <p:nvSpPr>
          <p:cNvPr id="28" name="TextBox 27">
            <a:extLst>
              <a:ext uri="{FF2B5EF4-FFF2-40B4-BE49-F238E27FC236}">
                <a16:creationId xmlns:a16="http://schemas.microsoft.com/office/drawing/2014/main" id="{798FDF52-17F0-B14C-3C05-D6E94B519C1B}"/>
              </a:ext>
            </a:extLst>
          </p:cNvPr>
          <p:cNvSpPr txBox="1"/>
          <p:nvPr/>
        </p:nvSpPr>
        <p:spPr>
          <a:xfrm>
            <a:off x="2666582" y="4226303"/>
            <a:ext cx="1631062" cy="338554"/>
          </a:xfrm>
          <a:prstGeom prst="rect">
            <a:avLst/>
          </a:prstGeom>
          <a:noFill/>
        </p:spPr>
        <p:txBody>
          <a:bodyPr wrap="square" rtlCol="0">
            <a:spAutoFit/>
          </a:bodyPr>
          <a:lstStyle/>
          <a:p>
            <a:pPr algn="ctr"/>
            <a:r>
              <a:rPr lang="en-GB" sz="1600" dirty="0">
                <a:solidFill>
                  <a:schemeClr val="tx2"/>
                </a:solidFill>
              </a:rPr>
              <a:t>Mrs Bucknall</a:t>
            </a:r>
          </a:p>
        </p:txBody>
      </p:sp>
      <p:pic>
        <p:nvPicPr>
          <p:cNvPr id="30" name="Picture 29">
            <a:extLst>
              <a:ext uri="{FF2B5EF4-FFF2-40B4-BE49-F238E27FC236}">
                <a16:creationId xmlns:a16="http://schemas.microsoft.com/office/drawing/2014/main" id="{E6DBCC24-B48B-3257-8D1E-239C0C6B6D41}"/>
              </a:ext>
            </a:extLst>
          </p:cNvPr>
          <p:cNvPicPr>
            <a:picLocks noChangeAspect="1"/>
          </p:cNvPicPr>
          <p:nvPr/>
        </p:nvPicPr>
        <p:blipFill>
          <a:blip r:embed="rId7"/>
          <a:stretch>
            <a:fillRect/>
          </a:stretch>
        </p:blipFill>
        <p:spPr>
          <a:xfrm>
            <a:off x="9331870" y="1909182"/>
            <a:ext cx="1414767" cy="2184374"/>
          </a:xfrm>
          <a:prstGeom prst="rect">
            <a:avLst/>
          </a:prstGeom>
        </p:spPr>
      </p:pic>
      <p:sp>
        <p:nvSpPr>
          <p:cNvPr id="34" name="TextBox 33">
            <a:extLst>
              <a:ext uri="{FF2B5EF4-FFF2-40B4-BE49-F238E27FC236}">
                <a16:creationId xmlns:a16="http://schemas.microsoft.com/office/drawing/2014/main" id="{8A9B930E-694E-91F9-E61A-C111A74F4CD7}"/>
              </a:ext>
            </a:extLst>
          </p:cNvPr>
          <p:cNvSpPr txBox="1"/>
          <p:nvPr/>
        </p:nvSpPr>
        <p:spPr>
          <a:xfrm>
            <a:off x="9427150" y="4168917"/>
            <a:ext cx="1319487" cy="338554"/>
          </a:xfrm>
          <a:prstGeom prst="rect">
            <a:avLst/>
          </a:prstGeom>
          <a:noFill/>
        </p:spPr>
        <p:txBody>
          <a:bodyPr wrap="square">
            <a:spAutoFit/>
          </a:bodyPr>
          <a:lstStyle/>
          <a:p>
            <a:pPr algn="ctr"/>
            <a:r>
              <a:rPr lang="en-GB" sz="1600" dirty="0">
                <a:solidFill>
                  <a:schemeClr val="tx2"/>
                </a:solidFill>
              </a:rPr>
              <a:t>Mrs Offord</a:t>
            </a:r>
          </a:p>
        </p:txBody>
      </p:sp>
      <p:sp>
        <p:nvSpPr>
          <p:cNvPr id="5" name="TextBox 4">
            <a:extLst>
              <a:ext uri="{FF2B5EF4-FFF2-40B4-BE49-F238E27FC236}">
                <a16:creationId xmlns:a16="http://schemas.microsoft.com/office/drawing/2014/main" id="{D202D206-A575-BAF6-FE76-AB9CB35949A7}"/>
              </a:ext>
            </a:extLst>
          </p:cNvPr>
          <p:cNvSpPr txBox="1"/>
          <p:nvPr/>
        </p:nvSpPr>
        <p:spPr>
          <a:xfrm>
            <a:off x="1891329" y="1539850"/>
            <a:ext cx="2915479" cy="369332"/>
          </a:xfrm>
          <a:prstGeom prst="rect">
            <a:avLst/>
          </a:prstGeom>
          <a:noFill/>
        </p:spPr>
        <p:txBody>
          <a:bodyPr wrap="square" rtlCol="0">
            <a:spAutoFit/>
          </a:bodyPr>
          <a:lstStyle/>
          <a:p>
            <a:r>
              <a:rPr lang="en-GB" dirty="0">
                <a:solidFill>
                  <a:schemeClr val="tx2"/>
                </a:solidFill>
              </a:rPr>
              <a:t>Class 1 – Brave Bears</a:t>
            </a:r>
          </a:p>
        </p:txBody>
      </p:sp>
      <p:sp>
        <p:nvSpPr>
          <p:cNvPr id="9" name="TextBox 8">
            <a:extLst>
              <a:ext uri="{FF2B5EF4-FFF2-40B4-BE49-F238E27FC236}">
                <a16:creationId xmlns:a16="http://schemas.microsoft.com/office/drawing/2014/main" id="{A8F05923-1C40-D3F3-64DB-59542412116D}"/>
              </a:ext>
            </a:extLst>
          </p:cNvPr>
          <p:cNvSpPr txBox="1"/>
          <p:nvPr/>
        </p:nvSpPr>
        <p:spPr>
          <a:xfrm>
            <a:off x="8067681" y="1539850"/>
            <a:ext cx="2544417" cy="369332"/>
          </a:xfrm>
          <a:prstGeom prst="rect">
            <a:avLst/>
          </a:prstGeom>
          <a:noFill/>
        </p:spPr>
        <p:txBody>
          <a:bodyPr wrap="square" rtlCol="0">
            <a:spAutoFit/>
          </a:bodyPr>
          <a:lstStyle/>
          <a:p>
            <a:r>
              <a:rPr lang="en-GB" dirty="0">
                <a:solidFill>
                  <a:schemeClr val="tx2"/>
                </a:solidFill>
              </a:rPr>
              <a:t>Class 2 – Busy Bees</a:t>
            </a:r>
          </a:p>
        </p:txBody>
      </p:sp>
      <p:pic>
        <p:nvPicPr>
          <p:cNvPr id="3" name="Picture 2">
            <a:extLst>
              <a:ext uri="{FF2B5EF4-FFF2-40B4-BE49-F238E27FC236}">
                <a16:creationId xmlns:a16="http://schemas.microsoft.com/office/drawing/2014/main" id="{9554EB53-4185-3934-2F85-F9F53082CA0F}"/>
              </a:ext>
            </a:extLst>
          </p:cNvPr>
          <p:cNvPicPr>
            <a:picLocks noChangeAspect="1"/>
          </p:cNvPicPr>
          <p:nvPr/>
        </p:nvPicPr>
        <p:blipFill>
          <a:blip r:embed="rId8"/>
          <a:stretch>
            <a:fillRect/>
          </a:stretch>
        </p:blipFill>
        <p:spPr>
          <a:xfrm>
            <a:off x="4464587" y="1909182"/>
            <a:ext cx="1583954" cy="2282311"/>
          </a:xfrm>
          <a:prstGeom prst="rect">
            <a:avLst/>
          </a:prstGeom>
        </p:spPr>
      </p:pic>
      <p:sp>
        <p:nvSpPr>
          <p:cNvPr id="4" name="TextBox 3">
            <a:extLst>
              <a:ext uri="{FF2B5EF4-FFF2-40B4-BE49-F238E27FC236}">
                <a16:creationId xmlns:a16="http://schemas.microsoft.com/office/drawing/2014/main" id="{29022BFA-7042-4F66-7697-575F0FB8A2AC}"/>
              </a:ext>
            </a:extLst>
          </p:cNvPr>
          <p:cNvSpPr txBox="1"/>
          <p:nvPr/>
        </p:nvSpPr>
        <p:spPr>
          <a:xfrm>
            <a:off x="4588451" y="4226303"/>
            <a:ext cx="1583954" cy="369332"/>
          </a:xfrm>
          <a:prstGeom prst="rect">
            <a:avLst/>
          </a:prstGeom>
          <a:noFill/>
        </p:spPr>
        <p:txBody>
          <a:bodyPr wrap="square" rtlCol="0">
            <a:spAutoFit/>
          </a:bodyPr>
          <a:lstStyle/>
          <a:p>
            <a:r>
              <a:rPr lang="en-GB" dirty="0">
                <a:solidFill>
                  <a:schemeClr val="tx2"/>
                </a:solidFill>
              </a:rPr>
              <a:t>Miss Maule</a:t>
            </a: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49749" y="990356"/>
            <a:ext cx="10382373" cy="4187952"/>
          </a:xfrm>
        </p:spPr>
        <p:txBody>
          <a:bodyPr>
            <a:normAutofit/>
          </a:bodyPr>
          <a:lstStyle/>
          <a:p>
            <a:r>
              <a:rPr lang="en-US">
                <a:solidFill>
                  <a:schemeClr val="tx2"/>
                </a:solidFill>
              </a:rPr>
              <a:t>Doors to the classroom open at </a:t>
            </a:r>
            <a:r>
              <a:rPr lang="en-US" b="1">
                <a:solidFill>
                  <a:schemeClr val="tx2"/>
                </a:solidFill>
              </a:rPr>
              <a:t>8.45am</a:t>
            </a:r>
            <a:r>
              <a:rPr lang="en-US">
                <a:solidFill>
                  <a:schemeClr val="tx2"/>
                </a:solidFill>
              </a:rPr>
              <a:t>. School finishes at </a:t>
            </a:r>
            <a:r>
              <a:rPr lang="en-US" b="1">
                <a:solidFill>
                  <a:schemeClr val="tx2"/>
                </a:solidFill>
              </a:rPr>
              <a:t>3.30pm</a:t>
            </a:r>
            <a:r>
              <a:rPr lang="en-US">
                <a:solidFill>
                  <a:schemeClr val="tx2"/>
                </a:solidFill>
              </a:rPr>
              <a:t>.</a:t>
            </a:r>
          </a:p>
          <a:p>
            <a:r>
              <a:rPr lang="en-US">
                <a:solidFill>
                  <a:schemeClr val="tx2"/>
                </a:solidFill>
              </a:rPr>
              <a:t>Please inform staff if someone new is collecting your child.</a:t>
            </a:r>
          </a:p>
          <a:p>
            <a:r>
              <a:rPr lang="en-US">
                <a:solidFill>
                  <a:schemeClr val="tx2"/>
                </a:solidFill>
              </a:rPr>
              <a:t>Every child has their own peg to store their coat.</a:t>
            </a:r>
          </a:p>
          <a:p>
            <a:r>
              <a:rPr lang="en-US">
                <a:solidFill>
                  <a:schemeClr val="tx2"/>
                </a:solidFill>
              </a:rPr>
              <a:t>We have limited storage space in the classroom so please do not send in any bags or unnecessary personal belongings.</a:t>
            </a:r>
          </a:p>
        </p:txBody>
      </p:sp>
    </p:spTree>
    <p:extLst>
      <p:ext uri="{BB962C8B-B14F-4D97-AF65-F5344CB8AC3E}">
        <p14:creationId xmlns:p14="http://schemas.microsoft.com/office/powerpoint/2010/main" val="9233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0381" y="0"/>
            <a:ext cx="10058402" cy="1219200"/>
          </a:xfrm>
        </p:spPr>
        <p:txBody>
          <a:bodyPr>
            <a:normAutofit/>
          </a:bodyPr>
          <a:lstStyle/>
          <a:p>
            <a:r>
              <a:rPr lang="en-GB" sz="3200" b="1"/>
              <a:t>What does my child need for the school day?</a:t>
            </a:r>
          </a:p>
        </p:txBody>
      </p:sp>
      <p:sp>
        <p:nvSpPr>
          <p:cNvPr id="3" name="TextBox 2"/>
          <p:cNvSpPr txBox="1"/>
          <p:nvPr/>
        </p:nvSpPr>
        <p:spPr>
          <a:xfrm>
            <a:off x="565041" y="1705708"/>
            <a:ext cx="10744200" cy="4308872"/>
          </a:xfrm>
          <a:prstGeom prst="rect">
            <a:avLst/>
          </a:prstGeom>
          <a:noFill/>
        </p:spPr>
        <p:txBody>
          <a:bodyPr wrap="square" rtlCol="0">
            <a:spAutoFit/>
          </a:bodyPr>
          <a:lstStyle/>
          <a:p>
            <a:pPr marL="285750" indent="-285750">
              <a:buFont typeface="Arial" panose="020B0604020202020204" pitchFamily="34" charset="0"/>
              <a:buChar char="•"/>
            </a:pPr>
            <a:r>
              <a:rPr lang="en-GB" sz="3200">
                <a:solidFill>
                  <a:schemeClr val="tx2"/>
                </a:solidFill>
              </a:rPr>
              <a:t>Uniform</a:t>
            </a:r>
          </a:p>
          <a:p>
            <a:pPr marL="285750" indent="-285750">
              <a:buFont typeface="Arial" panose="020B0604020202020204" pitchFamily="34" charset="0"/>
              <a:buChar char="•"/>
            </a:pPr>
            <a:r>
              <a:rPr lang="en-GB" sz="3200">
                <a:solidFill>
                  <a:schemeClr val="tx2"/>
                </a:solidFill>
              </a:rPr>
              <a:t>Warm coat</a:t>
            </a:r>
          </a:p>
          <a:p>
            <a:pPr marL="285750" indent="-285750">
              <a:buFont typeface="Arial" panose="020B0604020202020204" pitchFamily="34" charset="0"/>
              <a:buChar char="•"/>
            </a:pPr>
            <a:r>
              <a:rPr lang="en-GB" sz="3200">
                <a:solidFill>
                  <a:schemeClr val="tx2"/>
                </a:solidFill>
              </a:rPr>
              <a:t>Water bottle</a:t>
            </a:r>
          </a:p>
          <a:p>
            <a:pPr marL="285750" indent="-285750">
              <a:buFont typeface="Arial" panose="020B0604020202020204" pitchFamily="34" charset="0"/>
              <a:buChar char="•"/>
            </a:pPr>
            <a:r>
              <a:rPr lang="en-GB" sz="3200">
                <a:solidFill>
                  <a:schemeClr val="tx2"/>
                </a:solidFill>
              </a:rPr>
              <a:t>Wellies</a:t>
            </a:r>
          </a:p>
          <a:p>
            <a:pPr marL="285750" indent="-285750">
              <a:buFont typeface="Arial" panose="020B0604020202020204" pitchFamily="34" charset="0"/>
              <a:buChar char="•"/>
            </a:pPr>
            <a:r>
              <a:rPr lang="en-GB" sz="3200">
                <a:solidFill>
                  <a:schemeClr val="tx2"/>
                </a:solidFill>
              </a:rPr>
              <a:t>Lunch box (if bringing own lunch from home)</a:t>
            </a:r>
          </a:p>
          <a:p>
            <a:pPr algn="ctr"/>
            <a:endParaRPr lang="en-GB" sz="3200"/>
          </a:p>
          <a:p>
            <a:pPr algn="ctr"/>
            <a:r>
              <a:rPr lang="en-GB" sz="3200">
                <a:solidFill>
                  <a:schemeClr val="tx2"/>
                </a:solidFill>
              </a:rPr>
              <a:t>We kindly request that children </a:t>
            </a:r>
            <a:r>
              <a:rPr lang="en-GB" sz="3200" u="sng">
                <a:solidFill>
                  <a:schemeClr val="tx2"/>
                </a:solidFill>
              </a:rPr>
              <a:t>do not </a:t>
            </a:r>
            <a:r>
              <a:rPr lang="en-GB" sz="3200">
                <a:solidFill>
                  <a:schemeClr val="tx2"/>
                </a:solidFill>
              </a:rPr>
              <a:t>bring any toys from home to school.</a:t>
            </a:r>
          </a:p>
          <a:p>
            <a:pPr marL="285750" indent="-285750" algn="ctr">
              <a:buFont typeface="Arial" panose="020B0604020202020204" pitchFamily="34" charset="0"/>
              <a:buChar char="•"/>
            </a:pPr>
            <a:endParaRPr lang="en-GB"/>
          </a:p>
        </p:txBody>
      </p:sp>
      <p:sp>
        <p:nvSpPr>
          <p:cNvPr id="4" name="TextBox 3"/>
          <p:cNvSpPr txBox="1"/>
          <p:nvPr/>
        </p:nvSpPr>
        <p:spPr>
          <a:xfrm>
            <a:off x="4844741" y="1877965"/>
            <a:ext cx="5574323" cy="1384995"/>
          </a:xfrm>
          <a:prstGeom prst="rect">
            <a:avLst/>
          </a:prstGeom>
          <a:noFill/>
          <a:ln w="38100">
            <a:solidFill>
              <a:srgbClr val="FF0000"/>
            </a:solidFill>
          </a:ln>
        </p:spPr>
        <p:txBody>
          <a:bodyPr wrap="square" rtlCol="0">
            <a:spAutoFit/>
          </a:bodyPr>
          <a:lstStyle/>
          <a:p>
            <a:pPr algn="ctr"/>
            <a:r>
              <a:rPr lang="en-GB" sz="2800">
                <a:solidFill>
                  <a:schemeClr val="tx2"/>
                </a:solidFill>
              </a:rPr>
              <a:t>**Don’t forget to label your child’s belongings with their name**</a:t>
            </a:r>
          </a:p>
        </p:txBody>
      </p:sp>
    </p:spTree>
    <p:extLst>
      <p:ext uri="{BB962C8B-B14F-4D97-AF65-F5344CB8AC3E}">
        <p14:creationId xmlns:p14="http://schemas.microsoft.com/office/powerpoint/2010/main" val="80753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29761" y="1079989"/>
            <a:ext cx="3618145" cy="4098680"/>
          </a:xfrm>
          <a:prstGeom prst="rect">
            <a:avLst/>
          </a:prstGeom>
        </p:spPr>
      </p:pic>
      <p:sp>
        <p:nvSpPr>
          <p:cNvPr id="4" name="TextBox 3"/>
          <p:cNvSpPr txBox="1"/>
          <p:nvPr/>
        </p:nvSpPr>
        <p:spPr>
          <a:xfrm>
            <a:off x="5002823" y="1318846"/>
            <a:ext cx="6515100" cy="3693319"/>
          </a:xfrm>
          <a:prstGeom prst="rect">
            <a:avLst/>
          </a:prstGeom>
          <a:noFill/>
        </p:spPr>
        <p:txBody>
          <a:bodyPr wrap="square" rtlCol="0">
            <a:spAutoFit/>
          </a:bodyPr>
          <a:lstStyle/>
          <a:p>
            <a:r>
              <a:rPr lang="en-GB">
                <a:solidFill>
                  <a:schemeClr val="tx2"/>
                </a:solidFill>
              </a:rPr>
              <a:t>Children can use the toilets whenever they need to.</a:t>
            </a:r>
          </a:p>
          <a:p>
            <a:endParaRPr lang="en-GB">
              <a:solidFill>
                <a:schemeClr val="tx2"/>
              </a:solidFill>
            </a:endParaRPr>
          </a:p>
          <a:p>
            <a:r>
              <a:rPr lang="en-GB">
                <a:solidFill>
                  <a:schemeClr val="tx2"/>
                </a:solidFill>
              </a:rPr>
              <a:t>During carpet times we encourage children to put up their hands to ask before they go.</a:t>
            </a:r>
          </a:p>
          <a:p>
            <a:endParaRPr lang="en-GB">
              <a:solidFill>
                <a:schemeClr val="tx2"/>
              </a:solidFill>
            </a:endParaRPr>
          </a:p>
          <a:p>
            <a:r>
              <a:rPr lang="en-GB">
                <a:solidFill>
                  <a:schemeClr val="tx2"/>
                </a:solidFill>
              </a:rPr>
              <a:t>We will help children with fastening on trousers.</a:t>
            </a:r>
          </a:p>
          <a:p>
            <a:endParaRPr lang="en-GB">
              <a:solidFill>
                <a:schemeClr val="tx2"/>
              </a:solidFill>
            </a:endParaRPr>
          </a:p>
          <a:p>
            <a:r>
              <a:rPr lang="en-GB">
                <a:solidFill>
                  <a:schemeClr val="tx2"/>
                </a:solidFill>
              </a:rPr>
              <a:t>If your child is prone to accidents please send them with a change of clothes and wipes to be kept on their peg.</a:t>
            </a:r>
          </a:p>
          <a:p>
            <a:endParaRPr lang="en-GB">
              <a:solidFill>
                <a:schemeClr val="tx2"/>
              </a:solidFill>
            </a:endParaRPr>
          </a:p>
          <a:p>
            <a:r>
              <a:rPr lang="en-GB">
                <a:solidFill>
                  <a:schemeClr val="tx2"/>
                </a:solidFill>
              </a:rPr>
              <a:t>If you have any concerns about toileting please speak to us at the end of the meeting.</a:t>
            </a:r>
          </a:p>
        </p:txBody>
      </p:sp>
    </p:spTree>
    <p:extLst>
      <p:ext uri="{BB962C8B-B14F-4D97-AF65-F5344CB8AC3E}">
        <p14:creationId xmlns:p14="http://schemas.microsoft.com/office/powerpoint/2010/main" val="3655875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4255" y="360485"/>
            <a:ext cx="9697915" cy="646331"/>
          </a:xfrm>
          <a:prstGeom prst="rect">
            <a:avLst/>
          </a:prstGeom>
          <a:noFill/>
        </p:spPr>
        <p:txBody>
          <a:bodyPr wrap="square" rtlCol="0">
            <a:spAutoFit/>
          </a:bodyPr>
          <a:lstStyle/>
          <a:p>
            <a:r>
              <a:rPr lang="en-GB" sz="3600"/>
              <a:t>Snack</a:t>
            </a:r>
          </a:p>
        </p:txBody>
      </p:sp>
      <p:sp>
        <p:nvSpPr>
          <p:cNvPr id="3" name="TextBox 2"/>
          <p:cNvSpPr txBox="1"/>
          <p:nvPr/>
        </p:nvSpPr>
        <p:spPr>
          <a:xfrm>
            <a:off x="782515" y="1160585"/>
            <a:ext cx="10691447" cy="1754326"/>
          </a:xfrm>
          <a:prstGeom prst="rect">
            <a:avLst/>
          </a:prstGeom>
          <a:noFill/>
        </p:spPr>
        <p:txBody>
          <a:bodyPr wrap="square" rtlCol="0">
            <a:spAutoFit/>
          </a:bodyPr>
          <a:lstStyle/>
          <a:p>
            <a:pPr marL="285750" indent="-285750">
              <a:buFont typeface="Arial" panose="020B0604020202020204" pitchFamily="34" charset="0"/>
              <a:buChar char="•"/>
            </a:pPr>
            <a:r>
              <a:rPr lang="en-GB">
                <a:solidFill>
                  <a:schemeClr val="tx2"/>
                </a:solidFill>
              </a:rPr>
              <a:t>Fruit and vegetables are provided free for all children.</a:t>
            </a:r>
          </a:p>
          <a:p>
            <a:pPr marL="285750" indent="-285750">
              <a:buFont typeface="Arial" panose="020B0604020202020204" pitchFamily="34" charset="0"/>
              <a:buChar char="•"/>
            </a:pPr>
            <a:r>
              <a:rPr lang="en-GB">
                <a:solidFill>
                  <a:schemeClr val="tx2"/>
                </a:solidFill>
              </a:rPr>
              <a:t>Children can have free semi-skimmed cows milk up to their 5</a:t>
            </a:r>
            <a:r>
              <a:rPr lang="en-GB" baseline="30000">
                <a:solidFill>
                  <a:schemeClr val="tx2"/>
                </a:solidFill>
              </a:rPr>
              <a:t>th</a:t>
            </a:r>
            <a:r>
              <a:rPr lang="en-GB">
                <a:solidFill>
                  <a:schemeClr val="tx2"/>
                </a:solidFill>
              </a:rPr>
              <a:t> birthday. You can then pay if you wish to continue. </a:t>
            </a:r>
          </a:p>
          <a:p>
            <a:pPr marL="285750" indent="-285750">
              <a:buFont typeface="Arial" panose="020B0604020202020204" pitchFamily="34" charset="0"/>
              <a:buChar char="•"/>
            </a:pPr>
            <a:r>
              <a:rPr lang="en-GB">
                <a:solidFill>
                  <a:schemeClr val="tx2"/>
                </a:solidFill>
              </a:rPr>
              <a:t>Snack time in Foundation happens during free-flow; children can choose when they would like something to eat or drink. </a:t>
            </a:r>
          </a:p>
          <a:p>
            <a:pPr marL="285750" indent="-285750">
              <a:buFont typeface="Arial" panose="020B0604020202020204" pitchFamily="34" charset="0"/>
              <a:buChar char="•"/>
            </a:pPr>
            <a:r>
              <a:rPr lang="en-GB">
                <a:solidFill>
                  <a:schemeClr val="tx2"/>
                </a:solidFill>
              </a:rPr>
              <a:t>Children have access to their water bottles throughout the day.</a:t>
            </a:r>
          </a:p>
        </p:txBody>
      </p:sp>
      <p:sp>
        <p:nvSpPr>
          <p:cNvPr id="4" name="TextBox 3"/>
          <p:cNvSpPr txBox="1"/>
          <p:nvPr/>
        </p:nvSpPr>
        <p:spPr>
          <a:xfrm>
            <a:off x="782515" y="4005458"/>
            <a:ext cx="9891346" cy="1692771"/>
          </a:xfrm>
          <a:prstGeom prst="rect">
            <a:avLst/>
          </a:prstGeom>
          <a:noFill/>
        </p:spPr>
        <p:txBody>
          <a:bodyPr wrap="square" rtlCol="0">
            <a:spAutoFit/>
          </a:bodyPr>
          <a:lstStyle/>
          <a:p>
            <a:r>
              <a:rPr lang="en-GB" sz="3200"/>
              <a:t>Lunch:</a:t>
            </a:r>
          </a:p>
          <a:p>
            <a:pPr marL="457200" indent="-457200">
              <a:buFont typeface="Arial" panose="020B0604020202020204" pitchFamily="34" charset="0"/>
              <a:buChar char="•"/>
            </a:pPr>
            <a:r>
              <a:rPr lang="en-GB">
                <a:solidFill>
                  <a:schemeClr val="tx2"/>
                </a:solidFill>
              </a:rPr>
              <a:t>Children eat together in the school hall. </a:t>
            </a:r>
          </a:p>
          <a:p>
            <a:pPr marL="457200" indent="-457200">
              <a:buFont typeface="Arial" panose="020B0604020202020204" pitchFamily="34" charset="0"/>
              <a:buChar char="•"/>
            </a:pPr>
            <a:r>
              <a:rPr lang="en-GB">
                <a:solidFill>
                  <a:schemeClr val="tx2"/>
                </a:solidFill>
              </a:rPr>
              <a:t>After eating the children use the large school playground to access OPAL provision.</a:t>
            </a:r>
          </a:p>
          <a:p>
            <a:pPr marL="457200" indent="-457200">
              <a:buFont typeface="Arial" panose="020B0604020202020204" pitchFamily="34" charset="0"/>
              <a:buChar char="•"/>
            </a:pPr>
            <a:r>
              <a:rPr lang="en-GB">
                <a:solidFill>
                  <a:schemeClr val="tx2"/>
                </a:solidFill>
              </a:rPr>
              <a:t>All reception children are eligible for a free school dinner.</a:t>
            </a:r>
          </a:p>
        </p:txBody>
      </p:sp>
      <p:pic>
        <p:nvPicPr>
          <p:cNvPr id="5" name="Picture 4"/>
          <p:cNvPicPr>
            <a:picLocks noChangeAspect="1"/>
          </p:cNvPicPr>
          <p:nvPr/>
        </p:nvPicPr>
        <p:blipFill>
          <a:blip r:embed="rId3"/>
          <a:stretch>
            <a:fillRect/>
          </a:stretch>
        </p:blipFill>
        <p:spPr>
          <a:xfrm>
            <a:off x="10421218" y="5227166"/>
            <a:ext cx="1659413" cy="1468624"/>
          </a:xfrm>
          <a:prstGeom prst="rect">
            <a:avLst/>
          </a:prstGeom>
        </p:spPr>
      </p:pic>
    </p:spTree>
    <p:extLst>
      <p:ext uri="{BB962C8B-B14F-4D97-AF65-F5344CB8AC3E}">
        <p14:creationId xmlns:p14="http://schemas.microsoft.com/office/powerpoint/2010/main" val="612749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75C4D-B435-2579-3626-B81DF3834E1A}"/>
              </a:ext>
            </a:extLst>
          </p:cNvPr>
          <p:cNvSpPr>
            <a:spLocks noGrp="1"/>
          </p:cNvSpPr>
          <p:nvPr>
            <p:ph type="title"/>
          </p:nvPr>
        </p:nvSpPr>
        <p:spPr/>
        <p:txBody>
          <a:bodyPr>
            <a:normAutofit/>
          </a:bodyPr>
          <a:lstStyle/>
          <a:p>
            <a:pPr algn="ctr"/>
            <a:r>
              <a:rPr lang="en-GB" sz="4400"/>
              <a:t>Behaviour</a:t>
            </a:r>
          </a:p>
        </p:txBody>
      </p:sp>
      <p:sp>
        <p:nvSpPr>
          <p:cNvPr id="4" name="TextBox 3">
            <a:extLst>
              <a:ext uri="{FF2B5EF4-FFF2-40B4-BE49-F238E27FC236}">
                <a16:creationId xmlns:a16="http://schemas.microsoft.com/office/drawing/2014/main" id="{0067F4A5-1ECB-B341-20D3-91751176688C}"/>
              </a:ext>
            </a:extLst>
          </p:cNvPr>
          <p:cNvSpPr txBox="1"/>
          <p:nvPr/>
        </p:nvSpPr>
        <p:spPr>
          <a:xfrm>
            <a:off x="3046413" y="2090172"/>
            <a:ext cx="6096000" cy="2677656"/>
          </a:xfrm>
          <a:prstGeom prst="rect">
            <a:avLst/>
          </a:prstGeom>
          <a:noFill/>
        </p:spPr>
        <p:txBody>
          <a:bodyPr wrap="square">
            <a:spAutoFit/>
          </a:bodyPr>
          <a:lstStyle/>
          <a:p>
            <a:pPr algn="ctr"/>
            <a:r>
              <a:rPr lang="en-GB" sz="2800">
                <a:solidFill>
                  <a:schemeClr val="tx2"/>
                </a:solidFill>
              </a:rPr>
              <a:t>Encouraging children to make the right choices</a:t>
            </a:r>
          </a:p>
          <a:p>
            <a:pPr algn="ctr"/>
            <a:endParaRPr lang="en-GB" sz="2800">
              <a:solidFill>
                <a:schemeClr val="tx2"/>
              </a:solidFill>
            </a:endParaRPr>
          </a:p>
          <a:p>
            <a:pPr algn="ctr"/>
            <a:r>
              <a:rPr lang="en-GB" sz="2800">
                <a:solidFill>
                  <a:schemeClr val="tx2"/>
                </a:solidFill>
              </a:rPr>
              <a:t>Restorative justice </a:t>
            </a:r>
          </a:p>
          <a:p>
            <a:pPr algn="ctr"/>
            <a:endParaRPr lang="en-GB" sz="2800">
              <a:solidFill>
                <a:schemeClr val="tx2"/>
              </a:solidFill>
            </a:endParaRPr>
          </a:p>
          <a:p>
            <a:pPr algn="ctr"/>
            <a:r>
              <a:rPr lang="en-GB" sz="2800">
                <a:solidFill>
                  <a:schemeClr val="tx2"/>
                </a:solidFill>
              </a:rPr>
              <a:t>Friday assembly</a:t>
            </a:r>
          </a:p>
        </p:txBody>
      </p:sp>
      <p:pic>
        <p:nvPicPr>
          <p:cNvPr id="5" name="Picture 4" descr="A green w with cartoon faces&#10;&#10;Description automatically generated">
            <a:extLst>
              <a:ext uri="{FF2B5EF4-FFF2-40B4-BE49-F238E27FC236}">
                <a16:creationId xmlns:a16="http://schemas.microsoft.com/office/drawing/2014/main" id="{C304C614-38AE-34A7-27DD-81D3E4D815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2413" y="5384549"/>
            <a:ext cx="2660073" cy="1290530"/>
          </a:xfrm>
          <a:prstGeom prst="rect">
            <a:avLst/>
          </a:prstGeom>
        </p:spPr>
      </p:pic>
    </p:spTree>
    <p:extLst>
      <p:ext uri="{BB962C8B-B14F-4D97-AF65-F5344CB8AC3E}">
        <p14:creationId xmlns:p14="http://schemas.microsoft.com/office/powerpoint/2010/main" val="2530593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97773" y="764931"/>
            <a:ext cx="6796454" cy="584775"/>
          </a:xfrm>
          <a:prstGeom prst="rect">
            <a:avLst/>
          </a:prstGeom>
          <a:noFill/>
        </p:spPr>
        <p:txBody>
          <a:bodyPr wrap="square" rtlCol="0">
            <a:spAutoFit/>
          </a:bodyPr>
          <a:lstStyle/>
          <a:p>
            <a:pPr algn="ctr"/>
            <a:r>
              <a:rPr lang="en-GB" sz="3200">
                <a:solidFill>
                  <a:schemeClr val="tx2"/>
                </a:solidFill>
              </a:rPr>
              <a:t>Daily Timetable</a:t>
            </a:r>
          </a:p>
        </p:txBody>
      </p:sp>
      <p:pic>
        <p:nvPicPr>
          <p:cNvPr id="5" name="Picture 4">
            <a:extLst>
              <a:ext uri="{FF2B5EF4-FFF2-40B4-BE49-F238E27FC236}">
                <a16:creationId xmlns:a16="http://schemas.microsoft.com/office/drawing/2014/main" id="{E10F5486-595A-41CA-500E-D5A2C08CD81D}"/>
              </a:ext>
            </a:extLst>
          </p:cNvPr>
          <p:cNvPicPr>
            <a:picLocks noChangeAspect="1"/>
          </p:cNvPicPr>
          <p:nvPr/>
        </p:nvPicPr>
        <p:blipFill>
          <a:blip r:embed="rId3"/>
          <a:stretch>
            <a:fillRect/>
          </a:stretch>
        </p:blipFill>
        <p:spPr>
          <a:xfrm>
            <a:off x="1167283" y="1655381"/>
            <a:ext cx="9857433" cy="3989147"/>
          </a:xfrm>
          <a:prstGeom prst="rect">
            <a:avLst/>
          </a:prstGeom>
        </p:spPr>
      </p:pic>
    </p:spTree>
    <p:extLst>
      <p:ext uri="{BB962C8B-B14F-4D97-AF65-F5344CB8AC3E}">
        <p14:creationId xmlns:p14="http://schemas.microsoft.com/office/powerpoint/2010/main" val="269986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Other activities….</a:t>
            </a:r>
          </a:p>
        </p:txBody>
      </p:sp>
      <p:sp>
        <p:nvSpPr>
          <p:cNvPr id="4" name="TextBox 3"/>
          <p:cNvSpPr txBox="1"/>
          <p:nvPr/>
        </p:nvSpPr>
        <p:spPr>
          <a:xfrm>
            <a:off x="1501002" y="5334000"/>
            <a:ext cx="3212940" cy="523220"/>
          </a:xfrm>
          <a:prstGeom prst="rect">
            <a:avLst/>
          </a:prstGeom>
          <a:noFill/>
        </p:spPr>
        <p:txBody>
          <a:bodyPr wrap="square" rtlCol="0">
            <a:spAutoFit/>
          </a:bodyPr>
          <a:lstStyle/>
          <a:p>
            <a:pPr algn="ctr"/>
            <a:r>
              <a:rPr lang="en-GB" sz="2800">
                <a:solidFill>
                  <a:schemeClr val="tx2"/>
                </a:solidFill>
              </a:rPr>
              <a:t> Wednesday</a:t>
            </a:r>
          </a:p>
        </p:txBody>
      </p:sp>
      <p:pic>
        <p:nvPicPr>
          <p:cNvPr id="5" name="Picture 4"/>
          <p:cNvPicPr>
            <a:picLocks noChangeAspect="1"/>
          </p:cNvPicPr>
          <p:nvPr/>
        </p:nvPicPr>
        <p:blipFill>
          <a:blip r:embed="rId3"/>
          <a:stretch>
            <a:fillRect/>
          </a:stretch>
        </p:blipFill>
        <p:spPr>
          <a:xfrm>
            <a:off x="1335220" y="2094685"/>
            <a:ext cx="3789439" cy="2783798"/>
          </a:xfrm>
          <a:prstGeom prst="rect">
            <a:avLst/>
          </a:prstGeom>
        </p:spPr>
      </p:pic>
      <p:pic>
        <p:nvPicPr>
          <p:cNvPr id="8" name="Picture 7">
            <a:extLst>
              <a:ext uri="{FF2B5EF4-FFF2-40B4-BE49-F238E27FC236}">
                <a16:creationId xmlns:a16="http://schemas.microsoft.com/office/drawing/2014/main" id="{FFF2D611-BC97-AEC7-7A9B-E4BFC7FD7DE8}"/>
              </a:ext>
            </a:extLst>
          </p:cNvPr>
          <p:cNvPicPr>
            <a:picLocks noChangeAspect="1"/>
          </p:cNvPicPr>
          <p:nvPr/>
        </p:nvPicPr>
        <p:blipFill>
          <a:blip r:embed="rId4"/>
          <a:stretch>
            <a:fillRect/>
          </a:stretch>
        </p:blipFill>
        <p:spPr>
          <a:xfrm>
            <a:off x="7625295" y="1383323"/>
            <a:ext cx="2222089" cy="3495160"/>
          </a:xfrm>
          <a:prstGeom prst="rect">
            <a:avLst/>
          </a:prstGeom>
        </p:spPr>
      </p:pic>
      <p:sp>
        <p:nvSpPr>
          <p:cNvPr id="9" name="TextBox 8">
            <a:extLst>
              <a:ext uri="{FF2B5EF4-FFF2-40B4-BE49-F238E27FC236}">
                <a16:creationId xmlns:a16="http://schemas.microsoft.com/office/drawing/2014/main" id="{530F3347-7D1E-CF91-7476-2EA29AA21968}"/>
              </a:ext>
            </a:extLst>
          </p:cNvPr>
          <p:cNvSpPr txBox="1"/>
          <p:nvPr/>
        </p:nvSpPr>
        <p:spPr>
          <a:xfrm>
            <a:off x="7049367" y="5334000"/>
            <a:ext cx="3212940" cy="523220"/>
          </a:xfrm>
          <a:prstGeom prst="rect">
            <a:avLst/>
          </a:prstGeom>
          <a:noFill/>
        </p:spPr>
        <p:txBody>
          <a:bodyPr wrap="square" rtlCol="0">
            <a:spAutoFit/>
          </a:bodyPr>
          <a:lstStyle/>
          <a:p>
            <a:pPr algn="ctr"/>
            <a:r>
              <a:rPr lang="en-GB" sz="2800">
                <a:solidFill>
                  <a:schemeClr val="tx2"/>
                </a:solidFill>
              </a:rPr>
              <a:t> Friday</a:t>
            </a:r>
          </a:p>
        </p:txBody>
      </p:sp>
    </p:spTree>
    <p:extLst>
      <p:ext uri="{BB962C8B-B14F-4D97-AF65-F5344CB8AC3E}">
        <p14:creationId xmlns:p14="http://schemas.microsoft.com/office/powerpoint/2010/main" val="1743407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3664" y="285135"/>
            <a:ext cx="10664672" cy="1219200"/>
          </a:xfrm>
        </p:spPr>
        <p:txBody>
          <a:bodyPr/>
          <a:lstStyle/>
          <a:p>
            <a:r>
              <a:rPr lang="en-GB" dirty="0"/>
              <a:t>What is the Early Years Foundation Stage?</a:t>
            </a:r>
          </a:p>
        </p:txBody>
      </p:sp>
      <p:sp>
        <p:nvSpPr>
          <p:cNvPr id="4" name="TextBox 3">
            <a:extLst>
              <a:ext uri="{FF2B5EF4-FFF2-40B4-BE49-F238E27FC236}">
                <a16:creationId xmlns:a16="http://schemas.microsoft.com/office/drawing/2014/main" id="{867E5C8C-5F5B-A04F-DC9F-2055BC29DABE}"/>
              </a:ext>
            </a:extLst>
          </p:cNvPr>
          <p:cNvSpPr txBox="1"/>
          <p:nvPr/>
        </p:nvSpPr>
        <p:spPr>
          <a:xfrm>
            <a:off x="550606" y="1652270"/>
            <a:ext cx="10664672" cy="646331"/>
          </a:xfrm>
          <a:prstGeom prst="rect">
            <a:avLst/>
          </a:prstGeom>
          <a:noFill/>
        </p:spPr>
        <p:txBody>
          <a:bodyPr wrap="square">
            <a:spAutoFit/>
          </a:bodyPr>
          <a:lstStyle/>
          <a:p>
            <a:pPr algn="ctr" eaLnBrk="1" hangingPunct="1">
              <a:spcBef>
                <a:spcPct val="50000"/>
              </a:spcBef>
              <a:buFontTx/>
              <a:buNone/>
            </a:pPr>
            <a:r>
              <a:rPr lang="en-GB" altLang="en-US" sz="1800">
                <a:solidFill>
                  <a:schemeClr val="tx2"/>
                </a:solidFill>
                <a:latin typeface="+mn-lt"/>
                <a:cs typeface="Calibri" panose="020F0502020204030204" pitchFamily="34" charset="0"/>
              </a:rPr>
              <a:t>The Early Years Foundation Stage (E.Y.F.S.) is the stage of education for children from </a:t>
            </a:r>
            <a:r>
              <a:rPr lang="en-GB" altLang="en-US" sz="1800">
                <a:solidFill>
                  <a:schemeClr val="accent5"/>
                </a:solidFill>
                <a:latin typeface="+mn-lt"/>
                <a:cs typeface="Calibri" panose="020F0502020204030204" pitchFamily="34" charset="0"/>
              </a:rPr>
              <a:t>birth</a:t>
            </a:r>
            <a:r>
              <a:rPr lang="en-GB" altLang="en-US" sz="1800">
                <a:solidFill>
                  <a:schemeClr val="tx2"/>
                </a:solidFill>
                <a:latin typeface="+mn-lt"/>
                <a:cs typeface="Calibri" panose="020F0502020204030204" pitchFamily="34" charset="0"/>
              </a:rPr>
              <a:t> to the end of the </a:t>
            </a:r>
            <a:r>
              <a:rPr lang="en-GB" altLang="en-US" sz="1800">
                <a:solidFill>
                  <a:schemeClr val="accent5"/>
                </a:solidFill>
                <a:latin typeface="+mn-lt"/>
                <a:cs typeface="Calibri" panose="020F0502020204030204" pitchFamily="34" charset="0"/>
              </a:rPr>
              <a:t>Reception year</a:t>
            </a:r>
            <a:r>
              <a:rPr lang="en-GB" altLang="en-US" sz="1800">
                <a:solidFill>
                  <a:schemeClr val="tx2"/>
                </a:solidFill>
                <a:latin typeface="+mn-lt"/>
                <a:cs typeface="Calibri" panose="020F0502020204030204" pitchFamily="34" charset="0"/>
              </a:rPr>
              <a:t>. </a:t>
            </a:r>
          </a:p>
        </p:txBody>
      </p:sp>
      <p:sp>
        <p:nvSpPr>
          <p:cNvPr id="6" name="TextBox 5">
            <a:extLst>
              <a:ext uri="{FF2B5EF4-FFF2-40B4-BE49-F238E27FC236}">
                <a16:creationId xmlns:a16="http://schemas.microsoft.com/office/drawing/2014/main" id="{906D318C-43F4-44A8-C00C-66FCF9C856F7}"/>
              </a:ext>
            </a:extLst>
          </p:cNvPr>
          <p:cNvSpPr txBox="1"/>
          <p:nvPr/>
        </p:nvSpPr>
        <p:spPr>
          <a:xfrm>
            <a:off x="763664" y="2446536"/>
            <a:ext cx="10176387" cy="646331"/>
          </a:xfrm>
          <a:prstGeom prst="rect">
            <a:avLst/>
          </a:prstGeom>
          <a:noFill/>
        </p:spPr>
        <p:txBody>
          <a:bodyPr wrap="square">
            <a:spAutoFit/>
          </a:bodyPr>
          <a:lstStyle/>
          <a:p>
            <a:pPr algn="ctr" eaLnBrk="1" hangingPunct="1">
              <a:spcBef>
                <a:spcPct val="50000"/>
              </a:spcBef>
              <a:buFontTx/>
              <a:buNone/>
            </a:pPr>
            <a:r>
              <a:rPr lang="en-US" altLang="en-US" sz="1800">
                <a:solidFill>
                  <a:schemeClr val="tx2"/>
                </a:solidFill>
                <a:latin typeface="+mn-lt"/>
                <a:cs typeface="Calibri" panose="020F0502020204030204" pitchFamily="34" charset="0"/>
              </a:rPr>
              <a:t>It is based on the recognition that children learn best through </a:t>
            </a:r>
            <a:r>
              <a:rPr lang="en-US" altLang="en-US" sz="1800">
                <a:solidFill>
                  <a:schemeClr val="accent3"/>
                </a:solidFill>
                <a:latin typeface="+mn-lt"/>
                <a:cs typeface="Calibri" panose="020F0502020204030204" pitchFamily="34" charset="0"/>
              </a:rPr>
              <a:t>play</a:t>
            </a:r>
            <a:r>
              <a:rPr lang="en-US" altLang="en-US" sz="1800">
                <a:solidFill>
                  <a:schemeClr val="tx2"/>
                </a:solidFill>
                <a:latin typeface="+mn-lt"/>
                <a:cs typeface="Calibri" panose="020F0502020204030204" pitchFamily="34" charset="0"/>
              </a:rPr>
              <a:t> and </a:t>
            </a:r>
            <a:r>
              <a:rPr lang="en-US" altLang="en-US" sz="1800">
                <a:solidFill>
                  <a:schemeClr val="accent3"/>
                </a:solidFill>
                <a:latin typeface="+mn-lt"/>
                <a:cs typeface="Calibri" panose="020F0502020204030204" pitchFamily="34" charset="0"/>
              </a:rPr>
              <a:t>active learning</a:t>
            </a:r>
            <a:r>
              <a:rPr lang="en-US" altLang="en-US" sz="1800">
                <a:solidFill>
                  <a:schemeClr val="tx2"/>
                </a:solidFill>
                <a:latin typeface="+mn-lt"/>
                <a:cs typeface="Calibri" panose="020F0502020204030204" pitchFamily="34" charset="0"/>
              </a:rPr>
              <a:t>. </a:t>
            </a:r>
          </a:p>
        </p:txBody>
      </p:sp>
      <p:pic>
        <p:nvPicPr>
          <p:cNvPr id="5" name="Picture 4">
            <a:extLst>
              <a:ext uri="{FF2B5EF4-FFF2-40B4-BE49-F238E27FC236}">
                <a16:creationId xmlns:a16="http://schemas.microsoft.com/office/drawing/2014/main" id="{AEE5CEE7-1386-B635-0923-2E07630A1911}"/>
              </a:ext>
            </a:extLst>
          </p:cNvPr>
          <p:cNvPicPr>
            <a:picLocks noChangeAspect="1"/>
          </p:cNvPicPr>
          <p:nvPr/>
        </p:nvPicPr>
        <p:blipFill>
          <a:blip r:embed="rId3"/>
          <a:stretch>
            <a:fillRect/>
          </a:stretch>
        </p:blipFill>
        <p:spPr>
          <a:xfrm>
            <a:off x="1042601" y="2966012"/>
            <a:ext cx="3501743" cy="3528205"/>
          </a:xfrm>
          <a:prstGeom prst="rect">
            <a:avLst/>
          </a:prstGeom>
          <a:noFill/>
          <a:ln w="38100">
            <a:solidFill>
              <a:schemeClr val="tx2"/>
            </a:solidFill>
          </a:ln>
        </p:spPr>
      </p:pic>
      <p:sp>
        <p:nvSpPr>
          <p:cNvPr id="8" name="TextBox 7">
            <a:extLst>
              <a:ext uri="{FF2B5EF4-FFF2-40B4-BE49-F238E27FC236}">
                <a16:creationId xmlns:a16="http://schemas.microsoft.com/office/drawing/2014/main" id="{266DC151-9F5D-679D-4D2B-5030D21D07A2}"/>
              </a:ext>
            </a:extLst>
          </p:cNvPr>
          <p:cNvSpPr txBox="1"/>
          <p:nvPr/>
        </p:nvSpPr>
        <p:spPr>
          <a:xfrm>
            <a:off x="5406887" y="3765134"/>
            <a:ext cx="6096000" cy="1477328"/>
          </a:xfrm>
          <a:prstGeom prst="rect">
            <a:avLst/>
          </a:prstGeom>
          <a:noFill/>
        </p:spPr>
        <p:txBody>
          <a:bodyPr wrap="square">
            <a:spAutoFit/>
          </a:bodyPr>
          <a:lstStyle/>
          <a:p>
            <a:r>
              <a:rPr lang="en-GB" sz="1800" dirty="0">
                <a:solidFill>
                  <a:schemeClr val="tx2"/>
                </a:solidFill>
              </a:rPr>
              <a:t>The seven areas of learning in the EYFS are interlinked, with each one supporting and strengthening the others to build a holistic foundation for children’s development and learning.</a:t>
            </a:r>
          </a:p>
        </p:txBody>
      </p:sp>
    </p:spTree>
    <p:extLst>
      <p:ext uri="{BB962C8B-B14F-4D97-AF65-F5344CB8AC3E}">
        <p14:creationId xmlns:p14="http://schemas.microsoft.com/office/powerpoint/2010/main" val="1916892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3199F-E03C-7F71-5A0F-E205155ED1DE}"/>
              </a:ext>
            </a:extLst>
          </p:cNvPr>
          <p:cNvSpPr>
            <a:spLocks noGrp="1"/>
          </p:cNvSpPr>
          <p:nvPr>
            <p:ph type="title"/>
          </p:nvPr>
        </p:nvSpPr>
        <p:spPr>
          <a:xfrm>
            <a:off x="548640" y="391886"/>
            <a:ext cx="10058402" cy="1219200"/>
          </a:xfrm>
        </p:spPr>
        <p:txBody>
          <a:bodyPr anchor="b">
            <a:normAutofit/>
          </a:bodyPr>
          <a:lstStyle/>
          <a:p>
            <a:r>
              <a:rPr lang="en-GB" dirty="0"/>
              <a:t>Our Curriculum</a:t>
            </a:r>
          </a:p>
        </p:txBody>
      </p:sp>
      <p:pic>
        <p:nvPicPr>
          <p:cNvPr id="6" name="Picture 5">
            <a:extLst>
              <a:ext uri="{FF2B5EF4-FFF2-40B4-BE49-F238E27FC236}">
                <a16:creationId xmlns:a16="http://schemas.microsoft.com/office/drawing/2014/main" id="{E2DDD2F6-1ED1-2A48-FDC8-132C189EC602}"/>
              </a:ext>
            </a:extLst>
          </p:cNvPr>
          <p:cNvPicPr>
            <a:picLocks noChangeAspect="1"/>
          </p:cNvPicPr>
          <p:nvPr/>
        </p:nvPicPr>
        <p:blipFill>
          <a:blip r:embed="rId3"/>
          <a:stretch>
            <a:fillRect/>
          </a:stretch>
        </p:blipFill>
        <p:spPr>
          <a:xfrm>
            <a:off x="5150344" y="628324"/>
            <a:ext cx="6493016" cy="5924876"/>
          </a:xfrm>
          <a:prstGeom prst="rect">
            <a:avLst/>
          </a:prstGeom>
          <a:noFill/>
          <a:ln>
            <a:solidFill>
              <a:schemeClr val="tx2"/>
            </a:solidFill>
          </a:ln>
        </p:spPr>
      </p:pic>
      <p:sp>
        <p:nvSpPr>
          <p:cNvPr id="7" name="TextBox 6">
            <a:extLst>
              <a:ext uri="{FF2B5EF4-FFF2-40B4-BE49-F238E27FC236}">
                <a16:creationId xmlns:a16="http://schemas.microsoft.com/office/drawing/2014/main" id="{CCBA0B3D-68F5-C6D1-5A97-9666F624168C}"/>
              </a:ext>
            </a:extLst>
          </p:cNvPr>
          <p:cNvSpPr txBox="1"/>
          <p:nvPr/>
        </p:nvSpPr>
        <p:spPr>
          <a:xfrm>
            <a:off x="644434" y="2046514"/>
            <a:ext cx="3805646" cy="3693319"/>
          </a:xfrm>
          <a:prstGeom prst="rect">
            <a:avLst/>
          </a:prstGeom>
          <a:noFill/>
        </p:spPr>
        <p:txBody>
          <a:bodyPr wrap="square" rtlCol="0">
            <a:spAutoFit/>
          </a:bodyPr>
          <a:lstStyle/>
          <a:p>
            <a:pPr marL="285750" indent="-285750">
              <a:buFont typeface="Courier New" panose="02070309020205020404" pitchFamily="49" charset="0"/>
              <a:buChar char="o"/>
            </a:pPr>
            <a:r>
              <a:rPr lang="en-GB" dirty="0">
                <a:solidFill>
                  <a:schemeClr val="tx2"/>
                </a:solidFill>
              </a:rPr>
              <a:t>Sequenced carefully</a:t>
            </a:r>
          </a:p>
          <a:p>
            <a:pPr marL="285750" indent="-285750">
              <a:buFont typeface="Courier New" panose="02070309020205020404" pitchFamily="49" charset="0"/>
              <a:buChar char="o"/>
            </a:pPr>
            <a:endParaRPr lang="en-GB" dirty="0">
              <a:solidFill>
                <a:schemeClr val="tx2"/>
              </a:solidFill>
            </a:endParaRPr>
          </a:p>
          <a:p>
            <a:pPr marL="285750" indent="-285750">
              <a:buFont typeface="Courier New" panose="02070309020205020404" pitchFamily="49" charset="0"/>
              <a:buChar char="o"/>
            </a:pPr>
            <a:r>
              <a:rPr lang="en-GB" dirty="0">
                <a:solidFill>
                  <a:schemeClr val="tx2"/>
                </a:solidFill>
              </a:rPr>
              <a:t>Knowledge and skills build over time</a:t>
            </a:r>
          </a:p>
          <a:p>
            <a:pPr marL="285750" indent="-285750">
              <a:buFont typeface="Courier New" panose="02070309020205020404" pitchFamily="49" charset="0"/>
              <a:buChar char="o"/>
            </a:pPr>
            <a:endParaRPr lang="en-GB" dirty="0">
              <a:solidFill>
                <a:schemeClr val="tx2"/>
              </a:solidFill>
            </a:endParaRPr>
          </a:p>
          <a:p>
            <a:pPr marL="285750" indent="-285750">
              <a:buFont typeface="Courier New" panose="02070309020205020404" pitchFamily="49" charset="0"/>
              <a:buChar char="o"/>
            </a:pPr>
            <a:r>
              <a:rPr lang="en-GB" dirty="0">
                <a:solidFill>
                  <a:schemeClr val="tx2"/>
                </a:solidFill>
              </a:rPr>
              <a:t>Lots of opportunities to practice and revisit.</a:t>
            </a:r>
          </a:p>
          <a:p>
            <a:pPr marL="285750" indent="-285750">
              <a:buFont typeface="Courier New" panose="02070309020205020404" pitchFamily="49" charset="0"/>
              <a:buChar char="o"/>
            </a:pPr>
            <a:endParaRPr lang="en-GB" dirty="0">
              <a:solidFill>
                <a:schemeClr val="tx2"/>
              </a:solidFill>
            </a:endParaRPr>
          </a:p>
          <a:p>
            <a:pPr marL="285750" indent="-285750">
              <a:buFont typeface="Courier New" panose="02070309020205020404" pitchFamily="49" charset="0"/>
              <a:buChar char="o"/>
            </a:pPr>
            <a:r>
              <a:rPr lang="en-GB" dirty="0">
                <a:solidFill>
                  <a:schemeClr val="tx2"/>
                </a:solidFill>
              </a:rPr>
              <a:t>Adult led sessions, opportunities in provision and independent challenges</a:t>
            </a:r>
          </a:p>
          <a:p>
            <a:pPr marL="285750" indent="-285750">
              <a:buFont typeface="Courier New" panose="02070309020205020404" pitchFamily="49" charset="0"/>
              <a:buChar char="o"/>
            </a:pPr>
            <a:endParaRPr lang="en-GB" dirty="0">
              <a:solidFill>
                <a:schemeClr val="tx2"/>
              </a:solidFill>
            </a:endParaRPr>
          </a:p>
          <a:p>
            <a:pPr marL="285750" indent="-285750">
              <a:buFont typeface="Courier New" panose="02070309020205020404" pitchFamily="49" charset="0"/>
              <a:buChar char="o"/>
            </a:pPr>
            <a:r>
              <a:rPr lang="en-GB" dirty="0">
                <a:solidFill>
                  <a:schemeClr val="tx2"/>
                </a:solidFill>
              </a:rPr>
              <a:t>Reflection time</a:t>
            </a:r>
          </a:p>
        </p:txBody>
      </p:sp>
    </p:spTree>
    <p:extLst>
      <p:ext uri="{BB962C8B-B14F-4D97-AF65-F5344CB8AC3E}">
        <p14:creationId xmlns:p14="http://schemas.microsoft.com/office/powerpoint/2010/main" val="3289342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BDA01A-8779-C238-8196-9CCC0FD42031}"/>
              </a:ext>
            </a:extLst>
          </p:cNvPr>
          <p:cNvPicPr>
            <a:picLocks noChangeAspect="1"/>
          </p:cNvPicPr>
          <p:nvPr/>
        </p:nvPicPr>
        <p:blipFill>
          <a:blip r:embed="rId3"/>
          <a:stretch>
            <a:fillRect/>
          </a:stretch>
        </p:blipFill>
        <p:spPr>
          <a:xfrm>
            <a:off x="382990" y="370857"/>
            <a:ext cx="3940922" cy="3482516"/>
          </a:xfrm>
          <a:prstGeom prst="rect">
            <a:avLst/>
          </a:prstGeom>
          <a:ln>
            <a:solidFill>
              <a:schemeClr val="tx2"/>
            </a:solidFill>
          </a:ln>
        </p:spPr>
      </p:pic>
      <p:pic>
        <p:nvPicPr>
          <p:cNvPr id="7" name="Picture 6">
            <a:extLst>
              <a:ext uri="{FF2B5EF4-FFF2-40B4-BE49-F238E27FC236}">
                <a16:creationId xmlns:a16="http://schemas.microsoft.com/office/drawing/2014/main" id="{68BDF37C-1BD4-58D6-D36E-F940F2C4EFB8}"/>
              </a:ext>
            </a:extLst>
          </p:cNvPr>
          <p:cNvPicPr>
            <a:picLocks noChangeAspect="1"/>
          </p:cNvPicPr>
          <p:nvPr/>
        </p:nvPicPr>
        <p:blipFill>
          <a:blip r:embed="rId4"/>
          <a:stretch>
            <a:fillRect/>
          </a:stretch>
        </p:blipFill>
        <p:spPr>
          <a:xfrm>
            <a:off x="4696741" y="2265489"/>
            <a:ext cx="3229633" cy="3492994"/>
          </a:xfrm>
          <a:prstGeom prst="rect">
            <a:avLst/>
          </a:prstGeom>
          <a:ln>
            <a:solidFill>
              <a:schemeClr val="tx2"/>
            </a:solidFill>
          </a:ln>
        </p:spPr>
      </p:pic>
      <p:pic>
        <p:nvPicPr>
          <p:cNvPr id="11" name="Picture 10">
            <a:extLst>
              <a:ext uri="{FF2B5EF4-FFF2-40B4-BE49-F238E27FC236}">
                <a16:creationId xmlns:a16="http://schemas.microsoft.com/office/drawing/2014/main" id="{DF91BD94-D1BC-6196-2329-CB588ED82E36}"/>
              </a:ext>
            </a:extLst>
          </p:cNvPr>
          <p:cNvPicPr>
            <a:picLocks noChangeAspect="1"/>
          </p:cNvPicPr>
          <p:nvPr/>
        </p:nvPicPr>
        <p:blipFill>
          <a:blip r:embed="rId5"/>
          <a:stretch>
            <a:fillRect/>
          </a:stretch>
        </p:blipFill>
        <p:spPr>
          <a:xfrm>
            <a:off x="8576590" y="3773860"/>
            <a:ext cx="3232420" cy="2847608"/>
          </a:xfrm>
          <a:prstGeom prst="rect">
            <a:avLst/>
          </a:prstGeom>
          <a:ln>
            <a:solidFill>
              <a:schemeClr val="tx2"/>
            </a:solidFill>
          </a:ln>
        </p:spPr>
      </p:pic>
      <p:pic>
        <p:nvPicPr>
          <p:cNvPr id="13" name="Picture 12">
            <a:extLst>
              <a:ext uri="{FF2B5EF4-FFF2-40B4-BE49-F238E27FC236}">
                <a16:creationId xmlns:a16="http://schemas.microsoft.com/office/drawing/2014/main" id="{DA2828CF-102C-C2DF-B4DE-2831C978CD6E}"/>
              </a:ext>
            </a:extLst>
          </p:cNvPr>
          <p:cNvPicPr>
            <a:picLocks noChangeAspect="1"/>
          </p:cNvPicPr>
          <p:nvPr/>
        </p:nvPicPr>
        <p:blipFill>
          <a:blip r:embed="rId6"/>
          <a:stretch>
            <a:fillRect/>
          </a:stretch>
        </p:blipFill>
        <p:spPr>
          <a:xfrm>
            <a:off x="785339" y="3958267"/>
            <a:ext cx="3136224" cy="2819010"/>
          </a:xfrm>
          <a:prstGeom prst="rect">
            <a:avLst/>
          </a:prstGeom>
          <a:ln>
            <a:solidFill>
              <a:schemeClr val="tx2"/>
            </a:solidFill>
          </a:ln>
        </p:spPr>
      </p:pic>
      <p:pic>
        <p:nvPicPr>
          <p:cNvPr id="15" name="Picture 14">
            <a:extLst>
              <a:ext uri="{FF2B5EF4-FFF2-40B4-BE49-F238E27FC236}">
                <a16:creationId xmlns:a16="http://schemas.microsoft.com/office/drawing/2014/main" id="{A9044671-4361-B6C3-C686-E24FCE65A892}"/>
              </a:ext>
            </a:extLst>
          </p:cNvPr>
          <p:cNvPicPr>
            <a:picLocks noChangeAspect="1"/>
          </p:cNvPicPr>
          <p:nvPr/>
        </p:nvPicPr>
        <p:blipFill>
          <a:blip r:embed="rId7"/>
          <a:stretch>
            <a:fillRect/>
          </a:stretch>
        </p:blipFill>
        <p:spPr>
          <a:xfrm>
            <a:off x="8299205" y="370857"/>
            <a:ext cx="3691326" cy="3282907"/>
          </a:xfrm>
          <a:prstGeom prst="rect">
            <a:avLst/>
          </a:prstGeom>
          <a:ln>
            <a:solidFill>
              <a:schemeClr val="tx2"/>
            </a:solidFill>
          </a:ln>
        </p:spPr>
      </p:pic>
      <p:sp>
        <p:nvSpPr>
          <p:cNvPr id="16" name="TextBox 15">
            <a:extLst>
              <a:ext uri="{FF2B5EF4-FFF2-40B4-BE49-F238E27FC236}">
                <a16:creationId xmlns:a16="http://schemas.microsoft.com/office/drawing/2014/main" id="{69EB027C-2D36-9FC6-9E65-7E55FDC06D4D}"/>
              </a:ext>
            </a:extLst>
          </p:cNvPr>
          <p:cNvSpPr txBox="1"/>
          <p:nvPr/>
        </p:nvSpPr>
        <p:spPr>
          <a:xfrm>
            <a:off x="4696742" y="527245"/>
            <a:ext cx="3229632" cy="1323439"/>
          </a:xfrm>
          <a:prstGeom prst="rect">
            <a:avLst/>
          </a:prstGeom>
          <a:noFill/>
        </p:spPr>
        <p:txBody>
          <a:bodyPr wrap="square" rtlCol="0">
            <a:spAutoFit/>
          </a:bodyPr>
          <a:lstStyle/>
          <a:p>
            <a:pPr algn="ctr"/>
            <a:r>
              <a:rPr lang="en-GB" sz="4000" dirty="0">
                <a:solidFill>
                  <a:schemeClr val="tx2"/>
                </a:solidFill>
              </a:rPr>
              <a:t>Trips and Workshops</a:t>
            </a:r>
          </a:p>
        </p:txBody>
      </p:sp>
    </p:spTree>
    <p:extLst>
      <p:ext uri="{BB962C8B-B14F-4D97-AF65-F5344CB8AC3E}">
        <p14:creationId xmlns:p14="http://schemas.microsoft.com/office/powerpoint/2010/main" val="2408821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7306F-30EF-AB58-568B-AEFC6AFF3C3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623ECFD-9802-7CD8-CB93-5493F4EA01E8}"/>
              </a:ext>
            </a:extLst>
          </p:cNvPr>
          <p:cNvSpPr txBox="1"/>
          <p:nvPr/>
        </p:nvSpPr>
        <p:spPr>
          <a:xfrm>
            <a:off x="2446003" y="250572"/>
            <a:ext cx="7733207" cy="769441"/>
          </a:xfrm>
          <a:prstGeom prst="rect">
            <a:avLst/>
          </a:prstGeom>
          <a:noFill/>
        </p:spPr>
        <p:txBody>
          <a:bodyPr wrap="none" rtlCol="0">
            <a:spAutoFit/>
          </a:bodyPr>
          <a:lstStyle/>
          <a:p>
            <a:r>
              <a:rPr lang="en-US" sz="4400" dirty="0">
                <a:solidFill>
                  <a:schemeClr val="tx2"/>
                </a:solidFill>
              </a:rPr>
              <a:t>How do we teach writing?</a:t>
            </a:r>
            <a:endParaRPr lang="en-GB" sz="4400" dirty="0">
              <a:solidFill>
                <a:schemeClr val="tx2"/>
              </a:solidFill>
            </a:endParaRPr>
          </a:p>
        </p:txBody>
      </p:sp>
      <p:sp>
        <p:nvSpPr>
          <p:cNvPr id="7" name="TextBox 6">
            <a:extLst>
              <a:ext uri="{FF2B5EF4-FFF2-40B4-BE49-F238E27FC236}">
                <a16:creationId xmlns:a16="http://schemas.microsoft.com/office/drawing/2014/main" id="{DAA08D29-21A9-B416-A551-8A2AD76AAD09}"/>
              </a:ext>
            </a:extLst>
          </p:cNvPr>
          <p:cNvSpPr txBox="1"/>
          <p:nvPr/>
        </p:nvSpPr>
        <p:spPr>
          <a:xfrm>
            <a:off x="354957" y="1197290"/>
            <a:ext cx="8149291" cy="5324535"/>
          </a:xfrm>
          <a:prstGeom prst="rect">
            <a:avLst/>
          </a:prstGeom>
          <a:noFill/>
        </p:spPr>
        <p:txBody>
          <a:bodyPr wrap="square" rtlCol="0">
            <a:spAutoFit/>
          </a:bodyPr>
          <a:lstStyle/>
          <a:p>
            <a:pPr marL="342900" lvl="0" indent="-342900">
              <a:buFont typeface="Arial" panose="020B0604020202020204" pitchFamily="34" charset="0"/>
              <a:buChar char="•"/>
            </a:pPr>
            <a:r>
              <a:rPr lang="en-GB" sz="2000" b="1" dirty="0">
                <a:solidFill>
                  <a:schemeClr val="tx2"/>
                </a:solidFill>
              </a:rPr>
              <a:t>We build the foundations first</a:t>
            </a:r>
            <a:r>
              <a:rPr lang="en-GB" sz="2000" dirty="0">
                <a:solidFill>
                  <a:schemeClr val="tx2"/>
                </a:solidFill>
              </a:rPr>
              <a:t> – children develop their posture, pencil grip, control, pressure and fine-motor skills ready for writing. </a:t>
            </a:r>
          </a:p>
          <a:p>
            <a:pPr marL="342900" lvl="0" indent="-342900">
              <a:buFont typeface="Arial" panose="020B0604020202020204" pitchFamily="34" charset="0"/>
              <a:buChar char="•"/>
            </a:pPr>
            <a:r>
              <a:rPr lang="en-GB" sz="2000" b="1" dirty="0">
                <a:solidFill>
                  <a:schemeClr val="tx2"/>
                </a:solidFill>
              </a:rPr>
              <a:t>We begin with patterns</a:t>
            </a:r>
            <a:r>
              <a:rPr lang="en-GB" sz="2000" dirty="0">
                <a:solidFill>
                  <a:schemeClr val="tx2"/>
                </a:solidFill>
              </a:rPr>
              <a:t> – children practise pre-writing movements to develop control, flow and confidence. </a:t>
            </a:r>
          </a:p>
          <a:p>
            <a:pPr marL="342900" lvl="0" indent="-342900">
              <a:buFont typeface="Arial" panose="020B0604020202020204" pitchFamily="34" charset="0"/>
              <a:buChar char="•"/>
            </a:pPr>
            <a:r>
              <a:rPr lang="en-GB" sz="2000" b="1" dirty="0">
                <a:solidFill>
                  <a:schemeClr val="tx2"/>
                </a:solidFill>
              </a:rPr>
              <a:t>We teach letter formation explicitly</a:t>
            </a:r>
            <a:r>
              <a:rPr lang="en-GB" sz="2000" dirty="0">
                <a:solidFill>
                  <a:schemeClr val="tx2"/>
                </a:solidFill>
              </a:rPr>
              <a:t> – adults model exactly where each letter starts and the direction it travels. </a:t>
            </a:r>
          </a:p>
          <a:p>
            <a:pPr marL="342900" lvl="0" indent="-342900">
              <a:buFont typeface="Arial" panose="020B0604020202020204" pitchFamily="34" charset="0"/>
              <a:buChar char="•"/>
            </a:pPr>
            <a:r>
              <a:rPr lang="en-GB" sz="2000" b="1" dirty="0">
                <a:solidFill>
                  <a:schemeClr val="tx2"/>
                </a:solidFill>
              </a:rPr>
              <a:t>Letters are taught in families</a:t>
            </a:r>
            <a:r>
              <a:rPr lang="en-GB" sz="2000" dirty="0">
                <a:solidFill>
                  <a:schemeClr val="tx2"/>
                </a:solidFill>
              </a:rPr>
              <a:t> – children learn letters with similar formation patterns together, helping to reduce cognitive load and develop consistent movements. </a:t>
            </a:r>
          </a:p>
          <a:p>
            <a:pPr marL="342900" lvl="0" indent="-342900">
              <a:buFont typeface="Arial" panose="020B0604020202020204" pitchFamily="34" charset="0"/>
              <a:buChar char="•"/>
            </a:pPr>
            <a:r>
              <a:rPr lang="en-GB" sz="2000" b="1" dirty="0">
                <a:solidFill>
                  <a:schemeClr val="tx2"/>
                </a:solidFill>
              </a:rPr>
              <a:t>We use Little Wandle formation phrases</a:t>
            </a:r>
            <a:r>
              <a:rPr lang="en-GB" sz="2000" dirty="0">
                <a:solidFill>
                  <a:schemeClr val="tx2"/>
                </a:solidFill>
              </a:rPr>
              <a:t> – memorable phrases help children remember how to form each letter correctly and link handwriting with phonics. </a:t>
            </a:r>
          </a:p>
          <a:p>
            <a:pPr marL="342900" lvl="0" indent="-342900">
              <a:buFont typeface="Arial" panose="020B0604020202020204" pitchFamily="34" charset="0"/>
              <a:buChar char="•"/>
            </a:pPr>
            <a:r>
              <a:rPr lang="en-GB" sz="2000" b="1" dirty="0">
                <a:solidFill>
                  <a:schemeClr val="tx2"/>
                </a:solidFill>
              </a:rPr>
              <a:t>Children practise in different ways</a:t>
            </a:r>
            <a:r>
              <a:rPr lang="en-GB" sz="2000" dirty="0">
                <a:solidFill>
                  <a:schemeClr val="tx2"/>
                </a:solidFill>
              </a:rPr>
              <a:t> – including air writing, tracing and supported practice before applying their learning independently.</a:t>
            </a:r>
          </a:p>
        </p:txBody>
      </p:sp>
      <p:pic>
        <p:nvPicPr>
          <p:cNvPr id="4" name="Picture 3">
            <a:extLst>
              <a:ext uri="{FF2B5EF4-FFF2-40B4-BE49-F238E27FC236}">
                <a16:creationId xmlns:a16="http://schemas.microsoft.com/office/drawing/2014/main" id="{E61D0D2D-B4FD-DC8A-3624-980B20D53024}"/>
              </a:ext>
            </a:extLst>
          </p:cNvPr>
          <p:cNvPicPr>
            <a:picLocks noChangeAspect="1"/>
          </p:cNvPicPr>
          <p:nvPr/>
        </p:nvPicPr>
        <p:blipFill>
          <a:blip r:embed="rId3"/>
          <a:stretch>
            <a:fillRect/>
          </a:stretch>
        </p:blipFill>
        <p:spPr>
          <a:xfrm>
            <a:off x="9047921" y="4272978"/>
            <a:ext cx="2789122" cy="1949729"/>
          </a:xfrm>
          <a:prstGeom prst="rect">
            <a:avLst/>
          </a:prstGeom>
          <a:ln>
            <a:solidFill>
              <a:schemeClr val="tx2"/>
            </a:solidFill>
          </a:ln>
        </p:spPr>
      </p:pic>
      <p:pic>
        <p:nvPicPr>
          <p:cNvPr id="9" name="Picture 8">
            <a:extLst>
              <a:ext uri="{FF2B5EF4-FFF2-40B4-BE49-F238E27FC236}">
                <a16:creationId xmlns:a16="http://schemas.microsoft.com/office/drawing/2014/main" id="{2D5B132E-A987-06F9-3F2D-5EE809B549D8}"/>
              </a:ext>
            </a:extLst>
          </p:cNvPr>
          <p:cNvPicPr>
            <a:picLocks noChangeAspect="1"/>
          </p:cNvPicPr>
          <p:nvPr/>
        </p:nvPicPr>
        <p:blipFill>
          <a:blip r:embed="rId4"/>
          <a:stretch>
            <a:fillRect/>
          </a:stretch>
        </p:blipFill>
        <p:spPr>
          <a:xfrm>
            <a:off x="8918712" y="1840563"/>
            <a:ext cx="3047540" cy="2018995"/>
          </a:xfrm>
          <a:prstGeom prst="rect">
            <a:avLst/>
          </a:prstGeom>
          <a:ln>
            <a:solidFill>
              <a:schemeClr val="tx2"/>
            </a:solidFill>
          </a:ln>
        </p:spPr>
      </p:pic>
    </p:spTree>
    <p:extLst>
      <p:ext uri="{BB962C8B-B14F-4D97-AF65-F5344CB8AC3E}">
        <p14:creationId xmlns:p14="http://schemas.microsoft.com/office/powerpoint/2010/main" val="2323778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24FE468-73B9-8F68-2A89-F793FF497A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627" y="199980"/>
            <a:ext cx="1643602" cy="1603653"/>
          </a:xfrm>
          <a:prstGeom prst="rect">
            <a:avLst/>
          </a:prstGeom>
        </p:spPr>
      </p:pic>
      <p:pic>
        <p:nvPicPr>
          <p:cNvPr id="3" name="Picture 2">
            <a:extLst>
              <a:ext uri="{FF2B5EF4-FFF2-40B4-BE49-F238E27FC236}">
                <a16:creationId xmlns:a16="http://schemas.microsoft.com/office/drawing/2014/main" id="{D4B57313-EC64-97CB-E8DD-02C50D02EA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8404022" y="2307499"/>
            <a:ext cx="4030909" cy="3023182"/>
          </a:xfrm>
          <a:prstGeom prst="rect">
            <a:avLst/>
          </a:prstGeom>
        </p:spPr>
      </p:pic>
      <p:sp>
        <p:nvSpPr>
          <p:cNvPr id="6" name="TextBox 5">
            <a:extLst>
              <a:ext uri="{FF2B5EF4-FFF2-40B4-BE49-F238E27FC236}">
                <a16:creationId xmlns:a16="http://schemas.microsoft.com/office/drawing/2014/main" id="{4FFB6E90-CBE9-8EF0-E2FF-964C36907D61}"/>
              </a:ext>
            </a:extLst>
          </p:cNvPr>
          <p:cNvSpPr txBox="1"/>
          <p:nvPr/>
        </p:nvSpPr>
        <p:spPr>
          <a:xfrm>
            <a:off x="2618281" y="740196"/>
            <a:ext cx="7733207" cy="769441"/>
          </a:xfrm>
          <a:prstGeom prst="rect">
            <a:avLst/>
          </a:prstGeom>
          <a:noFill/>
        </p:spPr>
        <p:txBody>
          <a:bodyPr wrap="none" rtlCol="0">
            <a:spAutoFit/>
          </a:bodyPr>
          <a:lstStyle/>
          <a:p>
            <a:r>
              <a:rPr lang="en-US" sz="4400" dirty="0">
                <a:solidFill>
                  <a:schemeClr val="tx2"/>
                </a:solidFill>
              </a:rPr>
              <a:t>How do we teach writing?</a:t>
            </a:r>
            <a:endParaRPr lang="en-GB" sz="4400" dirty="0">
              <a:solidFill>
                <a:schemeClr val="tx2"/>
              </a:solidFill>
            </a:endParaRPr>
          </a:p>
        </p:txBody>
      </p:sp>
      <p:sp>
        <p:nvSpPr>
          <p:cNvPr id="7" name="TextBox 6">
            <a:extLst>
              <a:ext uri="{FF2B5EF4-FFF2-40B4-BE49-F238E27FC236}">
                <a16:creationId xmlns:a16="http://schemas.microsoft.com/office/drawing/2014/main" id="{50279061-88A6-A5B7-F7F4-50315FCC75E6}"/>
              </a:ext>
            </a:extLst>
          </p:cNvPr>
          <p:cNvSpPr txBox="1"/>
          <p:nvPr/>
        </p:nvSpPr>
        <p:spPr>
          <a:xfrm>
            <a:off x="357145" y="1848107"/>
            <a:ext cx="8149291" cy="2554545"/>
          </a:xfrm>
          <a:prstGeom prst="rect">
            <a:avLst/>
          </a:prstGeom>
          <a:noFill/>
        </p:spPr>
        <p:txBody>
          <a:bodyPr wrap="square" rtlCol="0">
            <a:spAutoFit/>
          </a:bodyPr>
          <a:lstStyle/>
          <a:p>
            <a:pPr marL="285750" indent="-285750">
              <a:buFont typeface="Arial" panose="020B0604020202020204" pitchFamily="34" charset="0"/>
              <a:buChar char="•"/>
            </a:pPr>
            <a:endParaRPr lang="en-US" sz="2000" dirty="0">
              <a:solidFill>
                <a:schemeClr val="tx2"/>
              </a:solidFill>
            </a:endParaRPr>
          </a:p>
          <a:p>
            <a:pPr marL="285750" indent="-285750">
              <a:buFont typeface="Arial" panose="020B0604020202020204" pitchFamily="34" charset="0"/>
              <a:buChar char="•"/>
            </a:pPr>
            <a:r>
              <a:rPr lang="en-US" sz="2000" dirty="0">
                <a:solidFill>
                  <a:schemeClr val="tx2"/>
                </a:solidFill>
              </a:rPr>
              <a:t>Listening to and enjoying stories </a:t>
            </a:r>
            <a:endParaRPr lang="en-GB" sz="2000" dirty="0">
              <a:solidFill>
                <a:schemeClr val="tx2"/>
              </a:solidFill>
            </a:endParaRPr>
          </a:p>
          <a:p>
            <a:pPr marL="285750" indent="-285750">
              <a:buFont typeface="Arial" panose="020B0604020202020204" pitchFamily="34" charset="0"/>
              <a:buChar char="•"/>
            </a:pPr>
            <a:r>
              <a:rPr lang="en-US" sz="2000" dirty="0">
                <a:solidFill>
                  <a:schemeClr val="tx2"/>
                </a:solidFill>
              </a:rPr>
              <a:t>Learning new vocabulary linked to the text</a:t>
            </a:r>
          </a:p>
          <a:p>
            <a:pPr marL="285750" indent="-285750">
              <a:buFont typeface="Arial" panose="020B0604020202020204" pitchFamily="34" charset="0"/>
              <a:buChar char="•"/>
            </a:pPr>
            <a:r>
              <a:rPr lang="en-US" sz="2000" dirty="0">
                <a:solidFill>
                  <a:schemeClr val="tx2"/>
                </a:solidFill>
              </a:rPr>
              <a:t>Sharing imaginative ideas in response to the text</a:t>
            </a:r>
          </a:p>
          <a:p>
            <a:pPr marL="285750" indent="-285750">
              <a:buFont typeface="Arial" panose="020B0604020202020204" pitchFamily="34" charset="0"/>
              <a:buChar char="•"/>
            </a:pPr>
            <a:r>
              <a:rPr lang="en-US" sz="2000" dirty="0">
                <a:solidFill>
                  <a:schemeClr val="tx2"/>
                </a:solidFill>
              </a:rPr>
              <a:t>Teacher led modelling of recording ideas along with a special ‘code’ – this could be a word or sentence.</a:t>
            </a:r>
          </a:p>
          <a:p>
            <a:pPr marL="285750" indent="-285750">
              <a:buFont typeface="Arial" panose="020B0604020202020204" pitchFamily="34" charset="0"/>
              <a:buChar char="•"/>
            </a:pPr>
            <a:r>
              <a:rPr lang="en-US" sz="2000" dirty="0">
                <a:solidFill>
                  <a:schemeClr val="tx2"/>
                </a:solidFill>
              </a:rPr>
              <a:t>The opportunity to record our own ideas through drawing and writing.</a:t>
            </a:r>
          </a:p>
        </p:txBody>
      </p:sp>
      <p:pic>
        <p:nvPicPr>
          <p:cNvPr id="11" name="Picture 10">
            <a:extLst>
              <a:ext uri="{FF2B5EF4-FFF2-40B4-BE49-F238E27FC236}">
                <a16:creationId xmlns:a16="http://schemas.microsoft.com/office/drawing/2014/main" id="{D307A906-83CF-A8E3-FAD0-A12365CD7189}"/>
              </a:ext>
            </a:extLst>
          </p:cNvPr>
          <p:cNvPicPr>
            <a:picLocks noChangeAspect="1"/>
          </p:cNvPicPr>
          <p:nvPr/>
        </p:nvPicPr>
        <p:blipFill>
          <a:blip r:embed="rId5"/>
          <a:stretch>
            <a:fillRect/>
          </a:stretch>
        </p:blipFill>
        <p:spPr>
          <a:xfrm>
            <a:off x="728070" y="4703114"/>
            <a:ext cx="7407440" cy="1341155"/>
          </a:xfrm>
          <a:prstGeom prst="rect">
            <a:avLst/>
          </a:prstGeom>
        </p:spPr>
      </p:pic>
      <p:sp>
        <p:nvSpPr>
          <p:cNvPr id="13" name="TextBox 12">
            <a:extLst>
              <a:ext uri="{FF2B5EF4-FFF2-40B4-BE49-F238E27FC236}">
                <a16:creationId xmlns:a16="http://schemas.microsoft.com/office/drawing/2014/main" id="{DF958EAA-BAAD-30A8-88EF-D29D9C6B4574}"/>
              </a:ext>
            </a:extLst>
          </p:cNvPr>
          <p:cNvSpPr txBox="1"/>
          <p:nvPr/>
        </p:nvSpPr>
        <p:spPr>
          <a:xfrm>
            <a:off x="357145" y="4402652"/>
            <a:ext cx="6094602" cy="400110"/>
          </a:xfrm>
          <a:prstGeom prst="rect">
            <a:avLst/>
          </a:prstGeom>
          <a:noFill/>
        </p:spPr>
        <p:txBody>
          <a:bodyPr wrap="square">
            <a:spAutoFit/>
          </a:bodyPr>
          <a:lstStyle/>
          <a:p>
            <a:r>
              <a:rPr lang="en-US" sz="2000">
                <a:solidFill>
                  <a:schemeClr val="tx2"/>
                </a:solidFill>
              </a:rPr>
              <a:t>Our writing symbols:</a:t>
            </a:r>
          </a:p>
        </p:txBody>
      </p:sp>
    </p:spTree>
    <p:extLst>
      <p:ext uri="{BB962C8B-B14F-4D97-AF65-F5344CB8AC3E}">
        <p14:creationId xmlns:p14="http://schemas.microsoft.com/office/powerpoint/2010/main" val="316647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865" y="131885"/>
            <a:ext cx="6279580" cy="679938"/>
          </a:xfrm>
        </p:spPr>
        <p:txBody>
          <a:bodyPr>
            <a:normAutofit fontScale="90000"/>
          </a:bodyPr>
          <a:lstStyle/>
          <a:p>
            <a:r>
              <a:rPr lang="en-GB"/>
              <a:t>How do we teach reading?</a:t>
            </a:r>
          </a:p>
        </p:txBody>
      </p:sp>
      <p:sp>
        <p:nvSpPr>
          <p:cNvPr id="4" name="TextBox 3"/>
          <p:cNvSpPr txBox="1"/>
          <p:nvPr/>
        </p:nvSpPr>
        <p:spPr>
          <a:xfrm>
            <a:off x="597878" y="1283677"/>
            <a:ext cx="8518622" cy="4216539"/>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tx2"/>
                </a:solidFill>
              </a:rPr>
              <a:t>We teach early reading using a synthetic phonics programme called, 'Little Wandle Letters and Sounds Revised’</a:t>
            </a:r>
          </a:p>
          <a:p>
            <a:pPr marL="285750" indent="-285750">
              <a:buFont typeface="Arial" panose="020B0604020202020204" pitchFamily="34" charset="0"/>
              <a:buChar char="•"/>
            </a:pPr>
            <a:endParaRPr lang="en-GB" sz="2400" dirty="0">
              <a:solidFill>
                <a:schemeClr val="tx2"/>
              </a:solidFill>
            </a:endParaRPr>
          </a:p>
          <a:p>
            <a:pPr marL="285750" indent="-285750">
              <a:buFont typeface="Arial" panose="020B0604020202020204" pitchFamily="34" charset="0"/>
              <a:buChar char="•"/>
            </a:pPr>
            <a:r>
              <a:rPr lang="en-GB" sz="2400" dirty="0">
                <a:solidFill>
                  <a:schemeClr val="tx2"/>
                </a:solidFill>
              </a:rPr>
              <a:t>This is a rigorously structured reading programme</a:t>
            </a:r>
          </a:p>
          <a:p>
            <a:pPr marL="285750" indent="-285750">
              <a:buFont typeface="Arial" panose="020B0604020202020204" pitchFamily="34" charset="0"/>
              <a:buChar char="•"/>
            </a:pPr>
            <a:endParaRPr lang="en-GB" sz="2400" dirty="0">
              <a:solidFill>
                <a:schemeClr val="tx2"/>
              </a:solidFill>
            </a:endParaRPr>
          </a:p>
          <a:p>
            <a:pPr marL="457200" indent="-457200">
              <a:buFont typeface="Arial" panose="020B0604020202020204" pitchFamily="34" charset="0"/>
              <a:buChar char="•"/>
            </a:pPr>
            <a:r>
              <a:rPr lang="en-GB" sz="2400" dirty="0">
                <a:solidFill>
                  <a:schemeClr val="tx2"/>
                </a:solidFill>
              </a:rPr>
              <a:t>Further information about how to support your child with reading will be given at our Phonics Presentation on </a:t>
            </a:r>
            <a:r>
              <a:rPr lang="en-GB" sz="2400" b="1" dirty="0">
                <a:solidFill>
                  <a:schemeClr val="tx2"/>
                </a:solidFill>
              </a:rPr>
              <a:t>Monday 28</a:t>
            </a:r>
            <a:r>
              <a:rPr lang="en-GB" sz="2400" b="1" baseline="30000" dirty="0">
                <a:solidFill>
                  <a:schemeClr val="tx2"/>
                </a:solidFill>
              </a:rPr>
              <a:t>th</a:t>
            </a:r>
            <a:r>
              <a:rPr lang="en-GB" sz="2400" b="1" dirty="0">
                <a:solidFill>
                  <a:schemeClr val="tx2"/>
                </a:solidFill>
              </a:rPr>
              <a:t> </a:t>
            </a:r>
            <a:r>
              <a:rPr lang="en-GB" sz="2400" dirty="0">
                <a:solidFill>
                  <a:schemeClr val="tx2"/>
                </a:solidFill>
              </a:rPr>
              <a:t>September at </a:t>
            </a:r>
            <a:r>
              <a:rPr lang="en-GB" sz="2400" b="1" dirty="0">
                <a:solidFill>
                  <a:schemeClr val="tx2"/>
                </a:solidFill>
              </a:rPr>
              <a:t>6.00pm.</a:t>
            </a:r>
          </a:p>
          <a:p>
            <a:endParaRPr lang="en-GB" sz="2800" dirty="0">
              <a:solidFill>
                <a:schemeClr val="tx2"/>
              </a:solidFill>
            </a:endParaRPr>
          </a:p>
        </p:txBody>
      </p:sp>
      <p:pic>
        <p:nvPicPr>
          <p:cNvPr id="6" name="Picture 5">
            <a:extLst>
              <a:ext uri="{FF2B5EF4-FFF2-40B4-BE49-F238E27FC236}">
                <a16:creationId xmlns:a16="http://schemas.microsoft.com/office/drawing/2014/main" id="{6482C95D-C3DD-CFCB-4907-8FF61C30EFE8}"/>
              </a:ext>
            </a:extLst>
          </p:cNvPr>
          <p:cNvPicPr>
            <a:picLocks noChangeAspect="1"/>
          </p:cNvPicPr>
          <p:nvPr/>
        </p:nvPicPr>
        <p:blipFill>
          <a:blip r:embed="rId3"/>
          <a:stretch>
            <a:fillRect/>
          </a:stretch>
        </p:blipFill>
        <p:spPr>
          <a:xfrm>
            <a:off x="9219628" y="3429000"/>
            <a:ext cx="2582910" cy="2436982"/>
          </a:xfrm>
          <a:prstGeom prst="rect">
            <a:avLst/>
          </a:prstGeom>
        </p:spPr>
      </p:pic>
    </p:spTree>
    <p:extLst>
      <p:ext uri="{BB962C8B-B14F-4D97-AF65-F5344CB8AC3E}">
        <p14:creationId xmlns:p14="http://schemas.microsoft.com/office/powerpoint/2010/main" val="1642786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31416-40F3-BFEB-30C8-0ED5F766E6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68D643-7F73-CE38-B2E7-75719C7B4145}"/>
              </a:ext>
            </a:extLst>
          </p:cNvPr>
          <p:cNvSpPr>
            <a:spLocks noGrp="1"/>
          </p:cNvSpPr>
          <p:nvPr>
            <p:ph type="title"/>
          </p:nvPr>
        </p:nvSpPr>
        <p:spPr>
          <a:xfrm>
            <a:off x="317865" y="131885"/>
            <a:ext cx="6279580" cy="679938"/>
          </a:xfrm>
        </p:spPr>
        <p:txBody>
          <a:bodyPr>
            <a:normAutofit/>
          </a:bodyPr>
          <a:lstStyle/>
          <a:p>
            <a:r>
              <a:rPr lang="en-GB" dirty="0"/>
              <a:t>How do we teach Maths?</a:t>
            </a:r>
          </a:p>
        </p:txBody>
      </p:sp>
      <p:sp>
        <p:nvSpPr>
          <p:cNvPr id="4" name="TextBox 3">
            <a:extLst>
              <a:ext uri="{FF2B5EF4-FFF2-40B4-BE49-F238E27FC236}">
                <a16:creationId xmlns:a16="http://schemas.microsoft.com/office/drawing/2014/main" id="{AC4C86EF-FD0E-9DD5-1223-3054380F0362}"/>
              </a:ext>
            </a:extLst>
          </p:cNvPr>
          <p:cNvSpPr txBox="1"/>
          <p:nvPr/>
        </p:nvSpPr>
        <p:spPr>
          <a:xfrm>
            <a:off x="26364" y="1031885"/>
            <a:ext cx="8518622" cy="5078313"/>
          </a:xfrm>
          <a:prstGeom prst="rect">
            <a:avLst/>
          </a:prstGeom>
          <a:noFill/>
        </p:spPr>
        <p:txBody>
          <a:bodyPr wrap="square" rtlCol="0">
            <a:spAutoFit/>
          </a:bodyPr>
          <a:lstStyle/>
          <a:p>
            <a:pPr marL="285750" lvl="0" indent="-285750">
              <a:buFont typeface="Arial" panose="020B0604020202020204" pitchFamily="34" charset="0"/>
              <a:buChar char="•"/>
            </a:pPr>
            <a:r>
              <a:rPr lang="en-GB" b="1" dirty="0">
                <a:solidFill>
                  <a:schemeClr val="tx2"/>
                </a:solidFill>
              </a:rPr>
              <a:t>We build strong number sense</a:t>
            </a:r>
            <a:r>
              <a:rPr lang="en-GB" dirty="0">
                <a:solidFill>
                  <a:schemeClr val="tx2"/>
                </a:solidFill>
              </a:rPr>
              <a:t> – developing a secure understanding of numbers and what they represent. </a:t>
            </a:r>
          </a:p>
          <a:p>
            <a:pPr marL="285750" lvl="0" indent="-285750">
              <a:buFont typeface="Arial" panose="020B0604020202020204" pitchFamily="34" charset="0"/>
              <a:buChar char="•"/>
            </a:pPr>
            <a:r>
              <a:rPr lang="en-GB" b="1" dirty="0">
                <a:solidFill>
                  <a:schemeClr val="tx2"/>
                </a:solidFill>
              </a:rPr>
              <a:t>We learn through practical activities</a:t>
            </a:r>
            <a:r>
              <a:rPr lang="en-GB" dirty="0">
                <a:solidFill>
                  <a:schemeClr val="tx2"/>
                </a:solidFill>
              </a:rPr>
              <a:t> – using objects, fingers, dice, games and everyday experiences. </a:t>
            </a:r>
          </a:p>
          <a:p>
            <a:pPr marL="285750" lvl="0" indent="-285750">
              <a:buFont typeface="Arial" panose="020B0604020202020204" pitchFamily="34" charset="0"/>
              <a:buChar char="•"/>
            </a:pPr>
            <a:r>
              <a:rPr lang="en-GB" b="1" dirty="0">
                <a:solidFill>
                  <a:schemeClr val="tx2"/>
                </a:solidFill>
              </a:rPr>
              <a:t>We focus on subitising</a:t>
            </a:r>
            <a:r>
              <a:rPr lang="en-GB" dirty="0">
                <a:solidFill>
                  <a:schemeClr val="tx2"/>
                </a:solidFill>
              </a:rPr>
              <a:t> – recognising small amounts without needing to count each object. </a:t>
            </a:r>
          </a:p>
          <a:p>
            <a:pPr marL="285750" lvl="0" indent="-285750">
              <a:buFont typeface="Arial" panose="020B0604020202020204" pitchFamily="34" charset="0"/>
              <a:buChar char="•"/>
            </a:pPr>
            <a:r>
              <a:rPr lang="en-GB" b="1" dirty="0">
                <a:solidFill>
                  <a:schemeClr val="tx2"/>
                </a:solidFill>
              </a:rPr>
              <a:t>We explore counting and cardinality</a:t>
            </a:r>
            <a:r>
              <a:rPr lang="en-GB" dirty="0">
                <a:solidFill>
                  <a:schemeClr val="tx2"/>
                </a:solidFill>
              </a:rPr>
              <a:t> – understanding that the last number counted tells us how many there are. </a:t>
            </a:r>
          </a:p>
          <a:p>
            <a:pPr marL="285750" lvl="0" indent="-285750">
              <a:buFont typeface="Arial" panose="020B0604020202020204" pitchFamily="34" charset="0"/>
              <a:buChar char="•"/>
            </a:pPr>
            <a:r>
              <a:rPr lang="en-GB" b="1" dirty="0">
                <a:solidFill>
                  <a:schemeClr val="tx2"/>
                </a:solidFill>
              </a:rPr>
              <a:t>We develop a deep understanding of numbers to 10</a:t>
            </a:r>
            <a:r>
              <a:rPr lang="en-GB" dirty="0">
                <a:solidFill>
                  <a:schemeClr val="tx2"/>
                </a:solidFill>
              </a:rPr>
              <a:t> – exploring how numbers are made up and how they relate to one another. </a:t>
            </a:r>
          </a:p>
          <a:p>
            <a:pPr marL="285750" lvl="0" indent="-285750">
              <a:buFont typeface="Arial" panose="020B0604020202020204" pitchFamily="34" charset="0"/>
              <a:buChar char="•"/>
            </a:pPr>
            <a:r>
              <a:rPr lang="en-GB" b="1" dirty="0">
                <a:solidFill>
                  <a:schemeClr val="tx2"/>
                </a:solidFill>
              </a:rPr>
              <a:t>We explore composition</a:t>
            </a:r>
            <a:r>
              <a:rPr lang="en-GB" dirty="0">
                <a:solidFill>
                  <a:schemeClr val="tx2"/>
                </a:solidFill>
              </a:rPr>
              <a:t> – finding different ways to make and partition numbers. </a:t>
            </a:r>
          </a:p>
          <a:p>
            <a:pPr marL="285750" lvl="0" indent="-285750">
              <a:buFont typeface="Arial" panose="020B0604020202020204" pitchFamily="34" charset="0"/>
              <a:buChar char="•"/>
            </a:pPr>
            <a:r>
              <a:rPr lang="en-GB" b="1" dirty="0">
                <a:solidFill>
                  <a:schemeClr val="tx2"/>
                </a:solidFill>
              </a:rPr>
              <a:t>We develop mathematical language</a:t>
            </a:r>
            <a:r>
              <a:rPr lang="en-GB" dirty="0">
                <a:solidFill>
                  <a:schemeClr val="tx2"/>
                </a:solidFill>
              </a:rPr>
              <a:t> – talking about more, less, equal, greater, fewer and how we know. </a:t>
            </a:r>
          </a:p>
          <a:p>
            <a:pPr marL="285750" lvl="0" indent="-285750">
              <a:buFont typeface="Arial" panose="020B0604020202020204" pitchFamily="34" charset="0"/>
              <a:buChar char="•"/>
            </a:pPr>
            <a:r>
              <a:rPr lang="en-GB" b="1" dirty="0">
                <a:solidFill>
                  <a:schemeClr val="tx2"/>
                </a:solidFill>
              </a:rPr>
              <a:t>We encourage children to explain their thinking</a:t>
            </a:r>
            <a:r>
              <a:rPr lang="en-GB" dirty="0">
                <a:solidFill>
                  <a:schemeClr val="tx2"/>
                </a:solidFill>
              </a:rPr>
              <a:t> – developing confidence to share and discuss mathematical ideas. </a:t>
            </a:r>
          </a:p>
          <a:p>
            <a:pPr marL="285750" lvl="0" indent="-285750">
              <a:buFont typeface="Arial" panose="020B0604020202020204" pitchFamily="34" charset="0"/>
              <a:buChar char="•"/>
            </a:pPr>
            <a:r>
              <a:rPr lang="en-GB" b="1" dirty="0">
                <a:solidFill>
                  <a:schemeClr val="tx2"/>
                </a:solidFill>
              </a:rPr>
              <a:t>We apply our learning through play and everyday opportunities</a:t>
            </a:r>
            <a:r>
              <a:rPr lang="en-GB" dirty="0">
                <a:solidFill>
                  <a:schemeClr val="tx2"/>
                </a:solidFill>
              </a:rPr>
              <a:t> – solving problems and using maths in meaningful contexts</a:t>
            </a:r>
          </a:p>
        </p:txBody>
      </p:sp>
      <p:pic>
        <p:nvPicPr>
          <p:cNvPr id="5" name="Picture 4">
            <a:extLst>
              <a:ext uri="{FF2B5EF4-FFF2-40B4-BE49-F238E27FC236}">
                <a16:creationId xmlns:a16="http://schemas.microsoft.com/office/drawing/2014/main" id="{919B16FA-A18E-4F06-8A24-847236C47597}"/>
              </a:ext>
            </a:extLst>
          </p:cNvPr>
          <p:cNvPicPr>
            <a:picLocks noChangeAspect="1"/>
          </p:cNvPicPr>
          <p:nvPr/>
        </p:nvPicPr>
        <p:blipFill>
          <a:blip r:embed="rId3"/>
          <a:stretch>
            <a:fillRect/>
          </a:stretch>
        </p:blipFill>
        <p:spPr>
          <a:xfrm>
            <a:off x="8544986" y="229805"/>
            <a:ext cx="3459734" cy="1024182"/>
          </a:xfrm>
          <a:prstGeom prst="rect">
            <a:avLst/>
          </a:prstGeom>
          <a:ln>
            <a:solidFill>
              <a:schemeClr val="tx2"/>
            </a:solidFill>
          </a:ln>
        </p:spPr>
      </p:pic>
      <p:pic>
        <p:nvPicPr>
          <p:cNvPr id="8" name="Picture 7">
            <a:extLst>
              <a:ext uri="{FF2B5EF4-FFF2-40B4-BE49-F238E27FC236}">
                <a16:creationId xmlns:a16="http://schemas.microsoft.com/office/drawing/2014/main" id="{C35DC8BE-A698-8B98-369A-42D117A298F1}"/>
              </a:ext>
            </a:extLst>
          </p:cNvPr>
          <p:cNvPicPr>
            <a:picLocks noChangeAspect="1"/>
          </p:cNvPicPr>
          <p:nvPr/>
        </p:nvPicPr>
        <p:blipFill>
          <a:blip r:embed="rId4"/>
          <a:stretch>
            <a:fillRect/>
          </a:stretch>
        </p:blipFill>
        <p:spPr>
          <a:xfrm>
            <a:off x="8925339" y="4676458"/>
            <a:ext cx="2922845" cy="1951737"/>
          </a:xfrm>
          <a:prstGeom prst="rect">
            <a:avLst/>
          </a:prstGeom>
        </p:spPr>
      </p:pic>
    </p:spTree>
    <p:extLst>
      <p:ext uri="{BB962C8B-B14F-4D97-AF65-F5344CB8AC3E}">
        <p14:creationId xmlns:p14="http://schemas.microsoft.com/office/powerpoint/2010/main" val="1962399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236" y="716385"/>
            <a:ext cx="7724922" cy="679938"/>
          </a:xfrm>
        </p:spPr>
        <p:txBody>
          <a:bodyPr>
            <a:normAutofit/>
          </a:bodyPr>
          <a:lstStyle/>
          <a:p>
            <a:pPr algn="ctr"/>
            <a:r>
              <a:rPr lang="en-US" sz="3600" b="1">
                <a:latin typeface="+mn-lt"/>
              </a:rPr>
              <a:t>Everywhere Bear</a:t>
            </a:r>
            <a:endParaRPr lang="en-GB"/>
          </a:p>
        </p:txBody>
      </p:sp>
      <p:sp>
        <p:nvSpPr>
          <p:cNvPr id="4" name="TextBox 3"/>
          <p:cNvSpPr txBox="1"/>
          <p:nvPr/>
        </p:nvSpPr>
        <p:spPr>
          <a:xfrm>
            <a:off x="-1063774" y="1541395"/>
            <a:ext cx="9697915" cy="954107"/>
          </a:xfrm>
          <a:prstGeom prst="rect">
            <a:avLst/>
          </a:prstGeom>
          <a:noFill/>
        </p:spPr>
        <p:txBody>
          <a:bodyPr wrap="square" rtlCol="0">
            <a:spAutoFit/>
          </a:bodyPr>
          <a:lstStyle/>
          <a:p>
            <a:endParaRPr lang="en-US" sz="2800" b="1">
              <a:solidFill>
                <a:schemeClr val="tx2"/>
              </a:solidFill>
            </a:endParaRPr>
          </a:p>
          <a:p>
            <a:endParaRPr lang="en-GB" sz="2800">
              <a:solidFill>
                <a:schemeClr val="tx2"/>
              </a:solidFill>
            </a:endParaRPr>
          </a:p>
        </p:txBody>
      </p:sp>
      <p:pic>
        <p:nvPicPr>
          <p:cNvPr id="7" name="Picture 6" descr="A green w with cartoon faces&#10;&#10;Description automatically generated">
            <a:extLst>
              <a:ext uri="{FF2B5EF4-FFF2-40B4-BE49-F238E27FC236}">
                <a16:creationId xmlns:a16="http://schemas.microsoft.com/office/drawing/2014/main" id="{293F4976-6778-2BE4-C20C-5A6FFEF50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141" y="571312"/>
            <a:ext cx="2660073" cy="1290530"/>
          </a:xfrm>
          <a:prstGeom prst="rect">
            <a:avLst/>
          </a:prstGeom>
        </p:spPr>
      </p:pic>
      <p:pic>
        <p:nvPicPr>
          <p:cNvPr id="8" name="Picture 7">
            <a:extLst>
              <a:ext uri="{FF2B5EF4-FFF2-40B4-BE49-F238E27FC236}">
                <a16:creationId xmlns:a16="http://schemas.microsoft.com/office/drawing/2014/main" id="{44529997-6E07-DA90-A14A-ECD3175A827A}"/>
              </a:ext>
            </a:extLst>
          </p:cNvPr>
          <p:cNvPicPr>
            <a:picLocks noChangeAspect="1"/>
          </p:cNvPicPr>
          <p:nvPr/>
        </p:nvPicPr>
        <p:blipFill>
          <a:blip r:embed="rId4"/>
          <a:stretch>
            <a:fillRect/>
          </a:stretch>
        </p:blipFill>
        <p:spPr>
          <a:xfrm>
            <a:off x="897786" y="1702113"/>
            <a:ext cx="3284505" cy="3314987"/>
          </a:xfrm>
          <a:prstGeom prst="rect">
            <a:avLst/>
          </a:prstGeom>
        </p:spPr>
      </p:pic>
      <p:pic>
        <p:nvPicPr>
          <p:cNvPr id="10" name="Picture 9">
            <a:extLst>
              <a:ext uri="{FF2B5EF4-FFF2-40B4-BE49-F238E27FC236}">
                <a16:creationId xmlns:a16="http://schemas.microsoft.com/office/drawing/2014/main" id="{8C361832-F484-F752-D963-13081F331B1E}"/>
              </a:ext>
            </a:extLst>
          </p:cNvPr>
          <p:cNvPicPr>
            <a:picLocks noChangeAspect="1"/>
          </p:cNvPicPr>
          <p:nvPr/>
        </p:nvPicPr>
        <p:blipFill>
          <a:blip r:embed="rId5"/>
          <a:stretch>
            <a:fillRect/>
          </a:stretch>
        </p:blipFill>
        <p:spPr>
          <a:xfrm>
            <a:off x="4496122" y="2018448"/>
            <a:ext cx="2202211" cy="2985010"/>
          </a:xfrm>
          <a:prstGeom prst="rect">
            <a:avLst/>
          </a:prstGeom>
        </p:spPr>
      </p:pic>
      <p:pic>
        <p:nvPicPr>
          <p:cNvPr id="12" name="Picture 11">
            <a:extLst>
              <a:ext uri="{FF2B5EF4-FFF2-40B4-BE49-F238E27FC236}">
                <a16:creationId xmlns:a16="http://schemas.microsoft.com/office/drawing/2014/main" id="{6596EC82-D246-4EE4-92B0-B093744E4F81}"/>
              </a:ext>
            </a:extLst>
          </p:cNvPr>
          <p:cNvPicPr>
            <a:picLocks noChangeAspect="1"/>
          </p:cNvPicPr>
          <p:nvPr/>
        </p:nvPicPr>
        <p:blipFill>
          <a:blip r:embed="rId6"/>
          <a:stretch>
            <a:fillRect/>
          </a:stretch>
        </p:blipFill>
        <p:spPr>
          <a:xfrm>
            <a:off x="7156195" y="2030609"/>
            <a:ext cx="4138019" cy="2796782"/>
          </a:xfrm>
          <a:prstGeom prst="rect">
            <a:avLst/>
          </a:prstGeom>
        </p:spPr>
      </p:pic>
      <p:sp>
        <p:nvSpPr>
          <p:cNvPr id="13" name="TextBox 12">
            <a:extLst>
              <a:ext uri="{FF2B5EF4-FFF2-40B4-BE49-F238E27FC236}">
                <a16:creationId xmlns:a16="http://schemas.microsoft.com/office/drawing/2014/main" id="{7BBC15CD-EC6F-7AE8-F74C-CBD9C433A895}"/>
              </a:ext>
            </a:extLst>
          </p:cNvPr>
          <p:cNvSpPr txBox="1"/>
          <p:nvPr/>
        </p:nvSpPr>
        <p:spPr>
          <a:xfrm>
            <a:off x="766916" y="5351628"/>
            <a:ext cx="10596848" cy="369332"/>
          </a:xfrm>
          <a:prstGeom prst="rect">
            <a:avLst/>
          </a:prstGeom>
          <a:noFill/>
        </p:spPr>
        <p:txBody>
          <a:bodyPr wrap="square" rtlCol="0">
            <a:spAutoFit/>
          </a:bodyPr>
          <a:lstStyle/>
          <a:p>
            <a:pPr algn="ctr"/>
            <a:r>
              <a:rPr lang="en-GB"/>
              <a:t>Everywhere Bear will be visiting our families each week.</a:t>
            </a:r>
          </a:p>
        </p:txBody>
      </p:sp>
    </p:spTree>
    <p:extLst>
      <p:ext uri="{BB962C8B-B14F-4D97-AF65-F5344CB8AC3E}">
        <p14:creationId xmlns:p14="http://schemas.microsoft.com/office/powerpoint/2010/main" val="2765249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92237-9F5F-408E-87AD-8A6F9D804FCC}"/>
              </a:ext>
            </a:extLst>
          </p:cNvPr>
          <p:cNvSpPr>
            <a:spLocks noGrp="1"/>
          </p:cNvSpPr>
          <p:nvPr>
            <p:ph type="title"/>
          </p:nvPr>
        </p:nvSpPr>
        <p:spPr>
          <a:xfrm>
            <a:off x="1065212" y="304800"/>
            <a:ext cx="10058402" cy="662997"/>
          </a:xfrm>
        </p:spPr>
        <p:txBody>
          <a:bodyPr/>
          <a:lstStyle/>
          <a:p>
            <a:pPr algn="ctr"/>
            <a:r>
              <a:rPr lang="en-GB" b="1"/>
              <a:t>ClassDojo</a:t>
            </a:r>
          </a:p>
        </p:txBody>
      </p:sp>
      <p:pic>
        <p:nvPicPr>
          <p:cNvPr id="4" name="Picture 3">
            <a:extLst>
              <a:ext uri="{FF2B5EF4-FFF2-40B4-BE49-F238E27FC236}">
                <a16:creationId xmlns:a16="http://schemas.microsoft.com/office/drawing/2014/main" id="{B1247726-49F7-0B93-B2EA-C69B0A41513F}"/>
              </a:ext>
            </a:extLst>
          </p:cNvPr>
          <p:cNvPicPr>
            <a:picLocks noChangeAspect="1"/>
          </p:cNvPicPr>
          <p:nvPr/>
        </p:nvPicPr>
        <p:blipFill>
          <a:blip r:embed="rId3"/>
          <a:stretch>
            <a:fillRect/>
          </a:stretch>
        </p:blipFill>
        <p:spPr>
          <a:xfrm>
            <a:off x="7189194" y="1731865"/>
            <a:ext cx="3157964" cy="3229555"/>
          </a:xfrm>
          <a:prstGeom prst="rect">
            <a:avLst/>
          </a:prstGeom>
        </p:spPr>
      </p:pic>
      <p:sp>
        <p:nvSpPr>
          <p:cNvPr id="7" name="TextBox 6">
            <a:extLst>
              <a:ext uri="{FF2B5EF4-FFF2-40B4-BE49-F238E27FC236}">
                <a16:creationId xmlns:a16="http://schemas.microsoft.com/office/drawing/2014/main" id="{45A22E57-DC2F-39DB-E32A-7E6DE69920C8}"/>
              </a:ext>
            </a:extLst>
          </p:cNvPr>
          <p:cNvSpPr txBox="1"/>
          <p:nvPr/>
        </p:nvSpPr>
        <p:spPr>
          <a:xfrm>
            <a:off x="702987" y="1616268"/>
            <a:ext cx="6094854" cy="5583836"/>
          </a:xfrm>
          <a:prstGeom prst="rect">
            <a:avLst/>
          </a:prstGeom>
          <a:noFill/>
        </p:spPr>
        <p:txBody>
          <a:bodyPr wrap="square">
            <a:spAutoFit/>
          </a:bodyPr>
          <a:lstStyle/>
          <a:p>
            <a:pPr algn="ctr" eaLnBrk="1" hangingPunct="1">
              <a:lnSpc>
                <a:spcPct val="90000"/>
              </a:lnSpc>
              <a:buFontTx/>
              <a:buNone/>
            </a:pPr>
            <a:r>
              <a:rPr lang="en-US" altLang="en-US" b="1">
                <a:solidFill>
                  <a:schemeClr val="tx2"/>
                </a:solidFill>
              </a:rPr>
              <a:t>Communication tool for School and Parents</a:t>
            </a:r>
          </a:p>
          <a:p>
            <a:pPr algn="ctr" eaLnBrk="1" hangingPunct="1">
              <a:lnSpc>
                <a:spcPct val="90000"/>
              </a:lnSpc>
              <a:buFontTx/>
              <a:buNone/>
            </a:pPr>
            <a:endParaRPr lang="en-US" altLang="en-US" sz="1800" b="1">
              <a:solidFill>
                <a:schemeClr val="tx2"/>
              </a:solidFill>
              <a:latin typeface="+mn-lt"/>
            </a:endParaRPr>
          </a:p>
          <a:p>
            <a:pPr algn="ctr" eaLnBrk="1" hangingPunct="1">
              <a:lnSpc>
                <a:spcPct val="90000"/>
              </a:lnSpc>
              <a:buFontTx/>
              <a:buNone/>
            </a:pPr>
            <a:r>
              <a:rPr lang="en-US" altLang="en-US" sz="1800" b="1">
                <a:solidFill>
                  <a:schemeClr val="tx2"/>
                </a:solidFill>
                <a:latin typeface="+mn-lt"/>
              </a:rPr>
              <a:t>We will update our dojo page weekly with photographs</a:t>
            </a:r>
            <a:r>
              <a:rPr lang="en-US" altLang="en-US" b="1">
                <a:solidFill>
                  <a:schemeClr val="tx2"/>
                </a:solidFill>
              </a:rPr>
              <a:t> of our activities and experiences in the classroom.</a:t>
            </a:r>
          </a:p>
          <a:p>
            <a:pPr algn="ctr" eaLnBrk="1" hangingPunct="1">
              <a:lnSpc>
                <a:spcPct val="90000"/>
              </a:lnSpc>
              <a:buFontTx/>
              <a:buNone/>
            </a:pPr>
            <a:endParaRPr lang="en-US" altLang="en-US" sz="1800" b="1">
              <a:solidFill>
                <a:schemeClr val="tx2"/>
              </a:solidFill>
              <a:latin typeface="+mn-lt"/>
            </a:endParaRPr>
          </a:p>
          <a:p>
            <a:pPr algn="ctr" eaLnBrk="1" hangingPunct="1">
              <a:lnSpc>
                <a:spcPct val="90000"/>
              </a:lnSpc>
              <a:buFontTx/>
              <a:buNone/>
            </a:pPr>
            <a:r>
              <a:rPr lang="en-US" altLang="en-US" b="1">
                <a:solidFill>
                  <a:schemeClr val="tx2"/>
                </a:solidFill>
              </a:rPr>
              <a:t>Parents can send private messages to teachers, we aim to respond to the messages as quickly as possible, this could be on the next working day.</a:t>
            </a:r>
          </a:p>
          <a:p>
            <a:pPr algn="ctr" eaLnBrk="1" hangingPunct="1">
              <a:lnSpc>
                <a:spcPct val="90000"/>
              </a:lnSpc>
              <a:buFontTx/>
              <a:buNone/>
            </a:pPr>
            <a:endParaRPr lang="en-US" altLang="en-US" b="1">
              <a:solidFill>
                <a:schemeClr val="tx2"/>
              </a:solidFill>
            </a:endParaRPr>
          </a:p>
          <a:p>
            <a:pPr algn="ctr" eaLnBrk="1" hangingPunct="1">
              <a:lnSpc>
                <a:spcPct val="90000"/>
              </a:lnSpc>
              <a:buFontTx/>
              <a:buNone/>
            </a:pPr>
            <a:r>
              <a:rPr lang="en-US" altLang="en-US" b="1">
                <a:solidFill>
                  <a:schemeClr val="tx2"/>
                </a:solidFill>
              </a:rPr>
              <a:t>We will not be able to read messages during lesson times. Any urgent messages need to be communicated to the school office.</a:t>
            </a:r>
          </a:p>
          <a:p>
            <a:pPr algn="ctr" eaLnBrk="1" hangingPunct="1">
              <a:lnSpc>
                <a:spcPct val="90000"/>
              </a:lnSpc>
              <a:buFontTx/>
              <a:buNone/>
            </a:pPr>
            <a:endParaRPr lang="en-US" altLang="en-US" b="1">
              <a:solidFill>
                <a:schemeClr val="tx2"/>
              </a:solidFill>
            </a:endParaRPr>
          </a:p>
          <a:p>
            <a:pPr algn="ctr" eaLnBrk="1" hangingPunct="1">
              <a:lnSpc>
                <a:spcPct val="90000"/>
              </a:lnSpc>
              <a:buFontTx/>
              <a:buNone/>
            </a:pPr>
            <a:r>
              <a:rPr lang="en-US" altLang="en-US" b="1">
                <a:solidFill>
                  <a:schemeClr val="tx2"/>
                </a:solidFill>
              </a:rPr>
              <a:t>Children will be able to collect points linking to our school values; Reciprocity, Reflective, Resilience, Resourceful, Respect.</a:t>
            </a:r>
          </a:p>
          <a:p>
            <a:pPr algn="ctr" eaLnBrk="1" hangingPunct="1">
              <a:lnSpc>
                <a:spcPct val="90000"/>
              </a:lnSpc>
              <a:buFontTx/>
              <a:buNone/>
            </a:pPr>
            <a:endParaRPr lang="en-US" altLang="en-US" b="1"/>
          </a:p>
          <a:p>
            <a:pPr algn="ctr" eaLnBrk="1" hangingPunct="1">
              <a:lnSpc>
                <a:spcPct val="90000"/>
              </a:lnSpc>
              <a:buFontTx/>
              <a:buNone/>
            </a:pPr>
            <a:endParaRPr lang="en-US" altLang="en-US" sz="1800" b="1">
              <a:latin typeface="+mn-lt"/>
            </a:endParaRPr>
          </a:p>
          <a:p>
            <a:pPr algn="ctr" eaLnBrk="1" hangingPunct="1">
              <a:lnSpc>
                <a:spcPct val="90000"/>
              </a:lnSpc>
              <a:buFontTx/>
              <a:buNone/>
            </a:pPr>
            <a:endParaRPr lang="en-US" altLang="en-US" sz="1800" b="1">
              <a:latin typeface="+mn-lt"/>
            </a:endParaRPr>
          </a:p>
          <a:p>
            <a:pPr algn="ctr" eaLnBrk="1" hangingPunct="1">
              <a:lnSpc>
                <a:spcPct val="90000"/>
              </a:lnSpc>
              <a:buFontTx/>
              <a:buNone/>
            </a:pPr>
            <a:endParaRPr lang="en-US" altLang="en-US" sz="1800" b="1">
              <a:latin typeface="+mn-lt"/>
            </a:endParaRPr>
          </a:p>
          <a:p>
            <a:pPr algn="ctr" eaLnBrk="1" hangingPunct="1">
              <a:lnSpc>
                <a:spcPct val="90000"/>
              </a:lnSpc>
              <a:buFontTx/>
              <a:buNone/>
            </a:pPr>
            <a:endParaRPr lang="en-US" altLang="en-US" sz="1800" b="1">
              <a:latin typeface="+mn-lt"/>
            </a:endParaRPr>
          </a:p>
        </p:txBody>
      </p:sp>
    </p:spTree>
    <p:extLst>
      <p:ext uri="{BB962C8B-B14F-4D97-AF65-F5344CB8AC3E}">
        <p14:creationId xmlns:p14="http://schemas.microsoft.com/office/powerpoint/2010/main" val="299382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236" y="716385"/>
            <a:ext cx="7724922" cy="679938"/>
          </a:xfrm>
        </p:spPr>
        <p:txBody>
          <a:bodyPr>
            <a:normAutofit/>
          </a:bodyPr>
          <a:lstStyle/>
          <a:p>
            <a:pPr algn="ctr"/>
            <a:r>
              <a:rPr lang="en-US" sz="3600" b="1">
                <a:latin typeface="+mn-lt"/>
              </a:rPr>
              <a:t>How can you help?</a:t>
            </a:r>
            <a:endParaRPr lang="en-GB"/>
          </a:p>
        </p:txBody>
      </p:sp>
      <p:sp>
        <p:nvSpPr>
          <p:cNvPr id="4" name="TextBox 3"/>
          <p:cNvSpPr txBox="1"/>
          <p:nvPr/>
        </p:nvSpPr>
        <p:spPr>
          <a:xfrm>
            <a:off x="-1063774" y="1541395"/>
            <a:ext cx="9697915" cy="954107"/>
          </a:xfrm>
          <a:prstGeom prst="rect">
            <a:avLst/>
          </a:prstGeom>
          <a:noFill/>
        </p:spPr>
        <p:txBody>
          <a:bodyPr wrap="square" rtlCol="0">
            <a:spAutoFit/>
          </a:bodyPr>
          <a:lstStyle/>
          <a:p>
            <a:endParaRPr lang="en-US" sz="2800" b="1">
              <a:solidFill>
                <a:schemeClr val="tx2"/>
              </a:solidFill>
            </a:endParaRPr>
          </a:p>
          <a:p>
            <a:endParaRPr lang="en-GB" sz="2800">
              <a:solidFill>
                <a:schemeClr val="tx2"/>
              </a:solidFill>
            </a:endParaRPr>
          </a:p>
        </p:txBody>
      </p:sp>
      <p:pic>
        <p:nvPicPr>
          <p:cNvPr id="7" name="Picture 6" descr="A green w with cartoon faces&#10;&#10;Description automatically generated">
            <a:extLst>
              <a:ext uri="{FF2B5EF4-FFF2-40B4-BE49-F238E27FC236}">
                <a16:creationId xmlns:a16="http://schemas.microsoft.com/office/drawing/2014/main" id="{293F4976-6778-2BE4-C20C-5A6FFEF50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141" y="571312"/>
            <a:ext cx="2660073" cy="1290530"/>
          </a:xfrm>
          <a:prstGeom prst="rect">
            <a:avLst/>
          </a:prstGeom>
        </p:spPr>
      </p:pic>
      <p:sp>
        <p:nvSpPr>
          <p:cNvPr id="13" name="TextBox 12">
            <a:extLst>
              <a:ext uri="{FF2B5EF4-FFF2-40B4-BE49-F238E27FC236}">
                <a16:creationId xmlns:a16="http://schemas.microsoft.com/office/drawing/2014/main" id="{7BBC15CD-EC6F-7AE8-F74C-CBD9C433A895}"/>
              </a:ext>
            </a:extLst>
          </p:cNvPr>
          <p:cNvSpPr txBox="1"/>
          <p:nvPr/>
        </p:nvSpPr>
        <p:spPr>
          <a:xfrm>
            <a:off x="599766" y="2006914"/>
            <a:ext cx="11239307" cy="3801041"/>
          </a:xfrm>
          <a:prstGeom prst="rect">
            <a:avLst/>
          </a:prstGeom>
          <a:noFill/>
        </p:spPr>
        <p:txBody>
          <a:bodyPr wrap="square" rtlCol="0">
            <a:spAutoFit/>
          </a:bodyPr>
          <a:lstStyle/>
          <a:p>
            <a:pPr algn="ctr" eaLnBrk="1" hangingPunct="1">
              <a:lnSpc>
                <a:spcPct val="80000"/>
              </a:lnSpc>
              <a:buFont typeface="Wingdings" panose="05000000000000000000" pitchFamily="2" charset="2"/>
              <a:buNone/>
            </a:pPr>
            <a:r>
              <a:rPr lang="en-GB" altLang="en-US" sz="2000" b="1">
                <a:solidFill>
                  <a:schemeClr val="tx2"/>
                </a:solidFill>
                <a:latin typeface="+mn-lt"/>
              </a:rPr>
              <a:t>Reading at home</a:t>
            </a:r>
          </a:p>
          <a:p>
            <a:pPr algn="ctr" eaLnBrk="1" hangingPunct="1">
              <a:lnSpc>
                <a:spcPct val="80000"/>
              </a:lnSpc>
              <a:buFont typeface="Wingdings" panose="05000000000000000000" pitchFamily="2" charset="2"/>
              <a:buNone/>
            </a:pPr>
            <a:r>
              <a:rPr lang="en-GB" altLang="en-US" sz="2000">
                <a:solidFill>
                  <a:schemeClr val="tx2"/>
                </a:solidFill>
                <a:latin typeface="+mn-lt"/>
              </a:rPr>
              <a:t>Writing in reading diaries</a:t>
            </a:r>
          </a:p>
          <a:p>
            <a:pPr algn="ctr" eaLnBrk="1" hangingPunct="1">
              <a:lnSpc>
                <a:spcPct val="80000"/>
              </a:lnSpc>
              <a:buFont typeface="Wingdings" panose="05000000000000000000" pitchFamily="2" charset="2"/>
              <a:buNone/>
            </a:pPr>
            <a:endParaRPr lang="en-GB" altLang="en-US" sz="2000">
              <a:solidFill>
                <a:schemeClr val="tx2"/>
              </a:solidFill>
              <a:latin typeface="+mn-lt"/>
            </a:endParaRPr>
          </a:p>
          <a:p>
            <a:pPr algn="ctr" eaLnBrk="1" hangingPunct="1">
              <a:lnSpc>
                <a:spcPct val="80000"/>
              </a:lnSpc>
              <a:buFont typeface="Wingdings" panose="05000000000000000000" pitchFamily="2" charset="2"/>
              <a:buNone/>
            </a:pPr>
            <a:r>
              <a:rPr lang="en-GB" altLang="en-US" sz="2000" b="1">
                <a:solidFill>
                  <a:schemeClr val="tx2"/>
                </a:solidFill>
                <a:latin typeface="+mn-lt"/>
              </a:rPr>
              <a:t>Sharing achievements</a:t>
            </a:r>
          </a:p>
          <a:p>
            <a:pPr algn="ctr" eaLnBrk="1" hangingPunct="1">
              <a:lnSpc>
                <a:spcPct val="80000"/>
              </a:lnSpc>
              <a:buFont typeface="Wingdings" panose="05000000000000000000" pitchFamily="2" charset="2"/>
              <a:buNone/>
            </a:pPr>
            <a:r>
              <a:rPr lang="en-GB" altLang="en-US" sz="2000">
                <a:solidFill>
                  <a:schemeClr val="tx2"/>
                </a:solidFill>
                <a:latin typeface="+mn-lt"/>
              </a:rPr>
              <a:t>Certificates etc.</a:t>
            </a:r>
          </a:p>
          <a:p>
            <a:pPr algn="ctr" eaLnBrk="1" hangingPunct="1">
              <a:lnSpc>
                <a:spcPct val="80000"/>
              </a:lnSpc>
              <a:buFont typeface="Wingdings" panose="05000000000000000000" pitchFamily="2" charset="2"/>
              <a:buNone/>
            </a:pPr>
            <a:r>
              <a:rPr lang="en-GB" altLang="en-US" sz="2000">
                <a:solidFill>
                  <a:schemeClr val="tx2"/>
                </a:solidFill>
                <a:latin typeface="+mn-lt"/>
              </a:rPr>
              <a:t>Bravery examples</a:t>
            </a:r>
          </a:p>
          <a:p>
            <a:pPr algn="ctr" eaLnBrk="1" hangingPunct="1">
              <a:lnSpc>
                <a:spcPct val="80000"/>
              </a:lnSpc>
              <a:buFont typeface="Wingdings" panose="05000000000000000000" pitchFamily="2" charset="2"/>
              <a:buNone/>
            </a:pPr>
            <a:endParaRPr lang="en-GB" altLang="en-US" sz="2000">
              <a:solidFill>
                <a:schemeClr val="tx2"/>
              </a:solidFill>
              <a:latin typeface="+mn-lt"/>
            </a:endParaRPr>
          </a:p>
          <a:p>
            <a:pPr algn="ctr" eaLnBrk="1" hangingPunct="1">
              <a:lnSpc>
                <a:spcPct val="80000"/>
              </a:lnSpc>
              <a:buFont typeface="Wingdings" panose="05000000000000000000" pitchFamily="2" charset="2"/>
              <a:buNone/>
            </a:pPr>
            <a:r>
              <a:rPr lang="en-GB" altLang="en-US" sz="2000" b="1">
                <a:solidFill>
                  <a:schemeClr val="tx2"/>
                </a:solidFill>
                <a:latin typeface="+mn-lt"/>
              </a:rPr>
              <a:t>Writing at home</a:t>
            </a:r>
          </a:p>
          <a:p>
            <a:pPr algn="ctr" eaLnBrk="1" hangingPunct="1">
              <a:lnSpc>
                <a:spcPct val="80000"/>
              </a:lnSpc>
              <a:buFont typeface="Wingdings" panose="05000000000000000000" pitchFamily="2" charset="2"/>
              <a:buNone/>
            </a:pPr>
            <a:r>
              <a:rPr lang="en-GB" altLang="en-US" sz="2000">
                <a:solidFill>
                  <a:schemeClr val="tx2"/>
                </a:solidFill>
                <a:latin typeface="+mn-lt"/>
              </a:rPr>
              <a:t>Name writing</a:t>
            </a:r>
          </a:p>
          <a:p>
            <a:pPr algn="ctr" eaLnBrk="1" hangingPunct="1">
              <a:lnSpc>
                <a:spcPct val="80000"/>
              </a:lnSpc>
              <a:buFont typeface="Wingdings" panose="05000000000000000000" pitchFamily="2" charset="2"/>
              <a:buNone/>
            </a:pPr>
            <a:r>
              <a:rPr lang="en-GB" altLang="en-US" sz="2000">
                <a:solidFill>
                  <a:schemeClr val="tx2"/>
                </a:solidFill>
                <a:latin typeface="+mn-lt"/>
              </a:rPr>
              <a:t>Practising fine motor skills</a:t>
            </a:r>
          </a:p>
          <a:p>
            <a:pPr algn="ctr" eaLnBrk="1" hangingPunct="1">
              <a:lnSpc>
                <a:spcPct val="80000"/>
              </a:lnSpc>
              <a:buFont typeface="Wingdings" panose="05000000000000000000" pitchFamily="2" charset="2"/>
              <a:buNone/>
            </a:pPr>
            <a:endParaRPr lang="en-GB" altLang="en-US" sz="2000">
              <a:solidFill>
                <a:schemeClr val="tx2"/>
              </a:solidFill>
              <a:latin typeface="+mn-lt"/>
            </a:endParaRPr>
          </a:p>
          <a:p>
            <a:pPr algn="ctr" eaLnBrk="1" hangingPunct="1">
              <a:lnSpc>
                <a:spcPct val="80000"/>
              </a:lnSpc>
              <a:buFont typeface="Wingdings" panose="05000000000000000000" pitchFamily="2" charset="2"/>
              <a:buNone/>
            </a:pPr>
            <a:r>
              <a:rPr lang="en-GB" altLang="en-US" sz="2000" b="1">
                <a:solidFill>
                  <a:schemeClr val="tx2"/>
                </a:solidFill>
                <a:latin typeface="+mn-lt"/>
              </a:rPr>
              <a:t>Volunteering (Reading / Gardening / General classroom help)</a:t>
            </a:r>
          </a:p>
          <a:p>
            <a:pPr algn="ctr" eaLnBrk="1" hangingPunct="1">
              <a:lnSpc>
                <a:spcPct val="80000"/>
              </a:lnSpc>
              <a:buFont typeface="Wingdings" panose="05000000000000000000" pitchFamily="2" charset="2"/>
              <a:buNone/>
            </a:pPr>
            <a:r>
              <a:rPr lang="en-GB" altLang="en-US" sz="2000" b="1">
                <a:solidFill>
                  <a:schemeClr val="tx2"/>
                </a:solidFill>
                <a:latin typeface="+mn-lt"/>
              </a:rPr>
              <a:t>Collecting recycling for Junk Modelling</a:t>
            </a:r>
          </a:p>
          <a:p>
            <a:pPr algn="ctr" eaLnBrk="1" hangingPunct="1">
              <a:lnSpc>
                <a:spcPct val="80000"/>
              </a:lnSpc>
              <a:buFont typeface="Wingdings" panose="05000000000000000000" pitchFamily="2" charset="2"/>
              <a:buNone/>
            </a:pPr>
            <a:r>
              <a:rPr lang="en-GB" altLang="en-US" sz="2000" b="1">
                <a:solidFill>
                  <a:schemeClr val="tx2"/>
                </a:solidFill>
                <a:latin typeface="+mn-lt"/>
              </a:rPr>
              <a:t>Gardening</a:t>
            </a:r>
          </a:p>
          <a:p>
            <a:pPr algn="ctr" eaLnBrk="1" hangingPunct="1">
              <a:lnSpc>
                <a:spcPct val="80000"/>
              </a:lnSpc>
              <a:buFont typeface="Wingdings" panose="05000000000000000000" pitchFamily="2" charset="2"/>
              <a:buNone/>
            </a:pPr>
            <a:r>
              <a:rPr lang="en-GB" altLang="en-US" sz="2000" b="1">
                <a:solidFill>
                  <a:schemeClr val="tx2"/>
                </a:solidFill>
              </a:rPr>
              <a:t>Donating old flowers for our mud kitchen area</a:t>
            </a:r>
            <a:endParaRPr lang="en-GB" altLang="en-US" sz="2000" b="1">
              <a:solidFill>
                <a:schemeClr val="tx2"/>
              </a:solidFill>
              <a:latin typeface="+mn-lt"/>
            </a:endParaRPr>
          </a:p>
        </p:txBody>
      </p:sp>
    </p:spTree>
    <p:extLst>
      <p:ext uri="{BB962C8B-B14F-4D97-AF65-F5344CB8AC3E}">
        <p14:creationId xmlns:p14="http://schemas.microsoft.com/office/powerpoint/2010/main" val="3078999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100" y="5422092"/>
            <a:ext cx="7724922" cy="679938"/>
          </a:xfrm>
        </p:spPr>
        <p:txBody>
          <a:bodyPr>
            <a:noAutofit/>
          </a:bodyPr>
          <a:lstStyle/>
          <a:p>
            <a:pPr algn="ctr"/>
            <a:r>
              <a:rPr lang="en-GB" sz="7200"/>
              <a:t>Any Questions?</a:t>
            </a:r>
          </a:p>
        </p:txBody>
      </p:sp>
      <p:sp>
        <p:nvSpPr>
          <p:cNvPr id="4" name="TextBox 3"/>
          <p:cNvSpPr txBox="1"/>
          <p:nvPr/>
        </p:nvSpPr>
        <p:spPr>
          <a:xfrm>
            <a:off x="-1063774" y="1541395"/>
            <a:ext cx="9697915" cy="954107"/>
          </a:xfrm>
          <a:prstGeom prst="rect">
            <a:avLst/>
          </a:prstGeom>
          <a:noFill/>
        </p:spPr>
        <p:txBody>
          <a:bodyPr wrap="square" rtlCol="0">
            <a:spAutoFit/>
          </a:bodyPr>
          <a:lstStyle/>
          <a:p>
            <a:endParaRPr lang="en-US" sz="2800" b="1">
              <a:solidFill>
                <a:schemeClr val="tx2"/>
              </a:solidFill>
            </a:endParaRPr>
          </a:p>
          <a:p>
            <a:endParaRPr lang="en-GB" sz="2800">
              <a:solidFill>
                <a:schemeClr val="tx2"/>
              </a:solidFill>
            </a:endParaRPr>
          </a:p>
        </p:txBody>
      </p:sp>
      <p:pic>
        <p:nvPicPr>
          <p:cNvPr id="7" name="Picture 6" descr="A green w with cartoon faces&#10;&#10;Description automatically generated">
            <a:extLst>
              <a:ext uri="{FF2B5EF4-FFF2-40B4-BE49-F238E27FC236}">
                <a16:creationId xmlns:a16="http://schemas.microsoft.com/office/drawing/2014/main" id="{293F4976-6778-2BE4-C20C-5A6FFEF50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141" y="571312"/>
            <a:ext cx="2660073" cy="1290530"/>
          </a:xfrm>
          <a:prstGeom prst="rect">
            <a:avLst/>
          </a:prstGeom>
        </p:spPr>
      </p:pic>
      <p:sp>
        <p:nvSpPr>
          <p:cNvPr id="6" name="TextBox 5">
            <a:extLst>
              <a:ext uri="{FF2B5EF4-FFF2-40B4-BE49-F238E27FC236}">
                <a16:creationId xmlns:a16="http://schemas.microsoft.com/office/drawing/2014/main" id="{B85DA3BA-1523-0194-8937-26A7E5EF61AA}"/>
              </a:ext>
            </a:extLst>
          </p:cNvPr>
          <p:cNvSpPr txBox="1"/>
          <p:nvPr/>
        </p:nvSpPr>
        <p:spPr>
          <a:xfrm>
            <a:off x="897786" y="755970"/>
            <a:ext cx="6626942" cy="3701013"/>
          </a:xfrm>
          <a:prstGeom prst="rect">
            <a:avLst/>
          </a:prstGeom>
          <a:noFill/>
        </p:spPr>
        <p:txBody>
          <a:bodyPr wrap="square">
            <a:spAutoFit/>
          </a:bodyPr>
          <a:lstStyle/>
          <a:p>
            <a:pPr algn="ctr" eaLnBrk="1" hangingPunct="1">
              <a:lnSpc>
                <a:spcPct val="90000"/>
              </a:lnSpc>
              <a:buFontTx/>
              <a:buNone/>
            </a:pPr>
            <a:r>
              <a:rPr lang="en-US" altLang="en-US" sz="2000" b="1">
                <a:solidFill>
                  <a:schemeClr val="tx2"/>
                </a:solidFill>
                <a:latin typeface="+mn-lt"/>
              </a:rPr>
              <a:t>Useful Information</a:t>
            </a:r>
          </a:p>
          <a:p>
            <a:pPr algn="ctr" eaLnBrk="1" hangingPunct="1">
              <a:lnSpc>
                <a:spcPct val="90000"/>
              </a:lnSpc>
              <a:buFontTx/>
              <a:buNone/>
            </a:pPr>
            <a:endParaRPr lang="en-US" altLang="en-US" sz="2000" b="1">
              <a:solidFill>
                <a:schemeClr val="tx2"/>
              </a:solidFill>
              <a:latin typeface="+mn-lt"/>
            </a:endParaRPr>
          </a:p>
          <a:p>
            <a:pPr algn="ctr" eaLnBrk="1" hangingPunct="1">
              <a:lnSpc>
                <a:spcPct val="90000"/>
              </a:lnSpc>
              <a:buFontTx/>
              <a:buNone/>
            </a:pPr>
            <a:r>
              <a:rPr lang="en-US" altLang="en-US" sz="2000">
                <a:solidFill>
                  <a:schemeClr val="tx2"/>
                </a:solidFill>
                <a:latin typeface="+mn-lt"/>
              </a:rPr>
              <a:t>Birthdays – can bring in a book for our class</a:t>
            </a:r>
          </a:p>
          <a:p>
            <a:pPr algn="ctr" eaLnBrk="1" hangingPunct="1">
              <a:lnSpc>
                <a:spcPct val="90000"/>
              </a:lnSpc>
              <a:buFontTx/>
              <a:buNone/>
            </a:pPr>
            <a:r>
              <a:rPr lang="en-US" altLang="en-US" sz="2000">
                <a:solidFill>
                  <a:schemeClr val="tx2"/>
                </a:solidFill>
                <a:latin typeface="+mn-lt"/>
              </a:rPr>
              <a:t>library if they wish. No sweets please.</a:t>
            </a:r>
          </a:p>
          <a:p>
            <a:pPr algn="ctr" eaLnBrk="1" hangingPunct="1">
              <a:lnSpc>
                <a:spcPct val="90000"/>
              </a:lnSpc>
              <a:buFontTx/>
              <a:buNone/>
            </a:pPr>
            <a:endParaRPr lang="en-US" altLang="en-US" sz="2000">
              <a:solidFill>
                <a:schemeClr val="tx2"/>
              </a:solidFill>
              <a:latin typeface="+mn-lt"/>
            </a:endParaRPr>
          </a:p>
          <a:p>
            <a:pPr algn="ctr" eaLnBrk="1" hangingPunct="1">
              <a:lnSpc>
                <a:spcPct val="90000"/>
              </a:lnSpc>
              <a:buFontTx/>
              <a:buNone/>
            </a:pPr>
            <a:r>
              <a:rPr lang="en-US" altLang="en-US" sz="2000">
                <a:solidFill>
                  <a:schemeClr val="tx2"/>
                </a:solidFill>
                <a:latin typeface="+mn-lt"/>
              </a:rPr>
              <a:t>Reading recommendations – Friday assembly.</a:t>
            </a:r>
          </a:p>
          <a:p>
            <a:pPr algn="ctr" eaLnBrk="1" hangingPunct="1">
              <a:lnSpc>
                <a:spcPct val="90000"/>
              </a:lnSpc>
              <a:buFontTx/>
              <a:buNone/>
            </a:pPr>
            <a:endParaRPr lang="en-US" altLang="en-US" sz="2000">
              <a:solidFill>
                <a:schemeClr val="tx2"/>
              </a:solidFill>
              <a:latin typeface="+mn-lt"/>
            </a:endParaRPr>
          </a:p>
          <a:p>
            <a:pPr algn="ctr" eaLnBrk="1" hangingPunct="1">
              <a:lnSpc>
                <a:spcPct val="90000"/>
              </a:lnSpc>
              <a:buFontTx/>
              <a:buNone/>
            </a:pPr>
            <a:r>
              <a:rPr lang="en-US" altLang="en-US" sz="2000">
                <a:solidFill>
                  <a:schemeClr val="tx2"/>
                </a:solidFill>
                <a:latin typeface="+mn-lt"/>
              </a:rPr>
              <a:t>Unfortunately, we cannot provide</a:t>
            </a:r>
          </a:p>
          <a:p>
            <a:pPr algn="ctr" eaLnBrk="1" hangingPunct="1">
              <a:lnSpc>
                <a:spcPct val="90000"/>
              </a:lnSpc>
              <a:buFontTx/>
              <a:buNone/>
            </a:pPr>
            <a:r>
              <a:rPr lang="en-US" altLang="en-US" sz="2000">
                <a:solidFill>
                  <a:schemeClr val="tx2"/>
                </a:solidFill>
                <a:latin typeface="+mn-lt"/>
              </a:rPr>
              <a:t>class lists to parents.</a:t>
            </a:r>
          </a:p>
          <a:p>
            <a:pPr algn="ctr" eaLnBrk="1" hangingPunct="1">
              <a:lnSpc>
                <a:spcPct val="90000"/>
              </a:lnSpc>
              <a:buFontTx/>
              <a:buNone/>
            </a:pPr>
            <a:endParaRPr lang="en-US" altLang="en-US" sz="2000">
              <a:solidFill>
                <a:schemeClr val="tx2"/>
              </a:solidFill>
              <a:latin typeface="+mn-lt"/>
            </a:endParaRPr>
          </a:p>
          <a:p>
            <a:pPr algn="ctr" eaLnBrk="1" hangingPunct="1">
              <a:lnSpc>
                <a:spcPct val="90000"/>
              </a:lnSpc>
              <a:buFontTx/>
              <a:buNone/>
            </a:pPr>
            <a:r>
              <a:rPr lang="en-US" altLang="en-US" sz="2000">
                <a:solidFill>
                  <a:schemeClr val="tx2"/>
                </a:solidFill>
                <a:latin typeface="+mn-lt"/>
              </a:rPr>
              <a:t>Please let us know if anyone different is </a:t>
            </a:r>
          </a:p>
          <a:p>
            <a:pPr algn="ctr" eaLnBrk="1" hangingPunct="1">
              <a:lnSpc>
                <a:spcPct val="90000"/>
              </a:lnSpc>
              <a:buFontTx/>
              <a:buNone/>
            </a:pPr>
            <a:r>
              <a:rPr lang="en-US" altLang="en-US" sz="2000">
                <a:solidFill>
                  <a:schemeClr val="tx2"/>
                </a:solidFill>
                <a:latin typeface="+mn-lt"/>
              </a:rPr>
              <a:t>collecting your child, or phone the office</a:t>
            </a:r>
          </a:p>
          <a:p>
            <a:pPr algn="ctr" eaLnBrk="1" hangingPunct="1">
              <a:lnSpc>
                <a:spcPct val="90000"/>
              </a:lnSpc>
              <a:buFontTx/>
              <a:buNone/>
            </a:pPr>
            <a:r>
              <a:rPr lang="en-US" altLang="en-US" sz="2000">
                <a:solidFill>
                  <a:schemeClr val="tx2"/>
                </a:solidFill>
                <a:latin typeface="+mn-lt"/>
              </a:rPr>
              <a:t>if it’s a last-minute change.</a:t>
            </a:r>
          </a:p>
        </p:txBody>
      </p:sp>
    </p:spTree>
    <p:extLst>
      <p:ext uri="{BB962C8B-B14F-4D97-AF65-F5344CB8AC3E}">
        <p14:creationId xmlns:p14="http://schemas.microsoft.com/office/powerpoint/2010/main" val="1519961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5521816-d68c-4469-ad52-8042ecaefb66" xsi:nil="true"/>
    <lcf76f155ced4ddcb4097134ff3c332f xmlns="accac9f4-1f28-493a-b50f-face3c9a7ea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1235642581E11468336DE6A387512F5" ma:contentTypeVersion="21" ma:contentTypeDescription="Create a new document." ma:contentTypeScope="" ma:versionID="2d77c8d9bbe0d2a9b386995709094909">
  <xsd:schema xmlns:xsd="http://www.w3.org/2001/XMLSchema" xmlns:xs="http://www.w3.org/2001/XMLSchema" xmlns:p="http://schemas.microsoft.com/office/2006/metadata/properties" xmlns:ns2="accac9f4-1f28-493a-b50f-face3c9a7eae" xmlns:ns3="25521816-d68c-4469-ad52-8042ecaefb66" targetNamespace="http://schemas.microsoft.com/office/2006/metadata/properties" ma:root="true" ma:fieldsID="6ddcc66a18ad82d5e4a44be6b7488b32" ns2:_="" ns3:_="">
    <xsd:import namespace="accac9f4-1f28-493a-b50f-face3c9a7eae"/>
    <xsd:import namespace="25521816-d68c-4469-ad52-8042ecaefb6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cac9f4-1f28-493a-b50f-face3c9a7e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647a3681-9aee-4d04-882a-db5e080960d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521816-d68c-4469-ad52-8042ecaef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2879765-893f-4044-9e79-8f3a5085762a}" ma:internalName="TaxCatchAll" ma:showField="CatchAllData" ma:web="25521816-d68c-4469-ad52-8042ecaefb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5180C65-075B-47F0-A271-E338E6A347AA}">
  <ds:schemaRefs>
    <ds:schemaRef ds:uri="25521816-d68c-4469-ad52-8042ecaefb66"/>
    <ds:schemaRef ds:uri="accac9f4-1f28-493a-b50f-face3c9a7ea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BDA4CD9-4E3F-4128-854E-9C1EB574CC98}">
  <ds:schemaRefs>
    <ds:schemaRef ds:uri="http://schemas.microsoft.com/sharepoint/v3/contenttype/forms"/>
  </ds:schemaRefs>
</ds:datastoreItem>
</file>

<file path=customXml/itemProps3.xml><?xml version="1.0" encoding="utf-8"?>
<ds:datastoreItem xmlns:ds="http://schemas.openxmlformats.org/officeDocument/2006/customXml" ds:itemID="{C270F14D-9FAA-4D74-902E-7DED4C5D27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cac9f4-1f28-493a-b50f-face3c9a7eae"/>
    <ds:schemaRef ds:uri="25521816-d68c-4469-ad52-8042ecaefb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896f6042-9fe7-4686-a837-cf337fe3b7f2}" enabled="0" method="" siteId="{896f6042-9fe7-4686-a837-cf337fe3b7f2}" removed="1"/>
</clbl:labelList>
</file>

<file path=docProps/app.xml><?xml version="1.0" encoding="utf-8"?>
<Properties xmlns="http://schemas.openxmlformats.org/officeDocument/2006/extended-properties" xmlns:vt="http://schemas.openxmlformats.org/officeDocument/2006/docPropsVTypes">
  <Template>Rainbow presentation</Template>
  <TotalTime>61</TotalTime>
  <Words>1476</Words>
  <Application>Microsoft Office PowerPoint</Application>
  <PresentationFormat>Widescreen</PresentationFormat>
  <Paragraphs>185</Paragraphs>
  <Slides>20</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Courier New</vt:lpstr>
      <vt:lpstr>Segoe Print</vt:lpstr>
      <vt:lpstr>Wingdings</vt:lpstr>
      <vt:lpstr>Nature Illustration 16x9</vt:lpstr>
      <vt:lpstr>Welcome to our Foundation Stage</vt:lpstr>
      <vt:lpstr>Our staff</vt:lpstr>
      <vt:lpstr>PowerPoint Presentation</vt:lpstr>
      <vt:lpstr>What does my child need for the school day?</vt:lpstr>
      <vt:lpstr>PowerPoint Presentation</vt:lpstr>
      <vt:lpstr>PowerPoint Presentation</vt:lpstr>
      <vt:lpstr>Behaviour</vt:lpstr>
      <vt:lpstr>PowerPoint Presentation</vt:lpstr>
      <vt:lpstr>Other activities….</vt:lpstr>
      <vt:lpstr>What is the Early Years Foundation Stage?</vt:lpstr>
      <vt:lpstr>Our Curriculum</vt:lpstr>
      <vt:lpstr>PowerPoint Presentation</vt:lpstr>
      <vt:lpstr>PowerPoint Presentation</vt:lpstr>
      <vt:lpstr>PowerPoint Presentation</vt:lpstr>
      <vt:lpstr>How do we teach reading?</vt:lpstr>
      <vt:lpstr>How do we teach Maths?</vt:lpstr>
      <vt:lpstr>Everywhere Bear</vt:lpstr>
      <vt:lpstr>ClassDojo</vt:lpstr>
      <vt:lpstr>How can you help?</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Woodland View Primary School</dc:title>
  <dc:creator>Suzanne Hardy</dc:creator>
  <cp:lastModifiedBy>Emma Bowler</cp:lastModifiedBy>
  <cp:revision>2</cp:revision>
  <cp:lastPrinted>2024-09-23T16:28:32Z</cp:lastPrinted>
  <dcterms:created xsi:type="dcterms:W3CDTF">2022-07-07T12:13:26Z</dcterms:created>
  <dcterms:modified xsi:type="dcterms:W3CDTF">2026-09-14T20:20:09Z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0x010100C1235642581E11468336DE6A387512F5</vt:lpwstr>
  </property>
  <property fmtid="{D5CDD505-2E9C-101B-9397-08002B2CF9AE}" pid="3" name="MediaServiceImageTags">
    <vt:lpwstr/>
  </property>
</Properties>
</file>